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4" r:id="rId9"/>
    <p:sldId id="283" r:id="rId10"/>
    <p:sldId id="265" r:id="rId11"/>
    <p:sldId id="267" r:id="rId12"/>
    <p:sldId id="268" r:id="rId13"/>
    <p:sldId id="271" r:id="rId14"/>
    <p:sldId id="269" r:id="rId15"/>
    <p:sldId id="275" r:id="rId16"/>
    <p:sldId id="270" r:id="rId17"/>
    <p:sldId id="274" r:id="rId18"/>
    <p:sldId id="276" r:id="rId19"/>
    <p:sldId id="277" r:id="rId20"/>
    <p:sldId id="272" r:id="rId21"/>
    <p:sldId id="321" r:id="rId22"/>
    <p:sldId id="284" r:id="rId23"/>
    <p:sldId id="280" r:id="rId24"/>
    <p:sldId id="281" r:id="rId25"/>
    <p:sldId id="279" r:id="rId26"/>
    <p:sldId id="285" r:id="rId27"/>
    <p:sldId id="286" r:id="rId28"/>
    <p:sldId id="295" r:id="rId29"/>
    <p:sldId id="294" r:id="rId30"/>
    <p:sldId id="287" r:id="rId31"/>
    <p:sldId id="288" r:id="rId32"/>
    <p:sldId id="289" r:id="rId33"/>
    <p:sldId id="290" r:id="rId34"/>
    <p:sldId id="291" r:id="rId35"/>
    <p:sldId id="292" r:id="rId36"/>
    <p:sldId id="293"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6970" autoAdjust="0"/>
  </p:normalViewPr>
  <p:slideViewPr>
    <p:cSldViewPr>
      <p:cViewPr varScale="1">
        <p:scale>
          <a:sx n="50" d="100"/>
          <a:sy n="50" d="100"/>
        </p:scale>
        <p:origin x="-1080" y="-84"/>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0DAAE-2DBA-46B2-8644-374B6C86396F}" type="datetimeFigureOut">
              <a:rPr lang="en-US" smtClean="0"/>
              <a:pPr/>
              <a:t>10/2/2011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B0B91-0826-4C29-BF85-1AABAB1F93E3}" type="slidenum">
              <a:rPr lang="en-US" smtClean="0"/>
              <a:pPr/>
              <a:t>‹#›</a:t>
            </a:fld>
            <a:endParaRPr lang="en-US"/>
          </a:p>
        </p:txBody>
      </p:sp>
    </p:spTree>
    <p:extLst>
      <p:ext uri="{BB962C8B-B14F-4D97-AF65-F5344CB8AC3E}">
        <p14:creationId xmlns:p14="http://schemas.microsoft.com/office/powerpoint/2010/main" val="51298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B0B91-0826-4C29-BF85-1AABAB1F93E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7404A56E-1E8B-4199-AE46-76FC1E7AF25B}" type="datetimeFigureOut">
              <a:rPr lang="fr-FR"/>
              <a:pPr>
                <a:defRPr/>
              </a:pPr>
              <a:t>02/10/2011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6449806-F54C-4287-A0DD-5C2BC3605BA1}"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41D209C4-E0AA-494C-8DD4-BC53B283FBB7}" type="datetimeFigureOut">
              <a:rPr lang="fr-FR"/>
              <a:pPr>
                <a:defRPr/>
              </a:pPr>
              <a:t>02/10/2011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1024638-E0B0-429B-8084-93F32D373CCC}"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5E7CD20C-40F3-441E-8D5D-F345E39D11D4}" type="datetimeFigureOut">
              <a:rPr lang="fr-FR"/>
              <a:pPr>
                <a:defRPr/>
              </a:pPr>
              <a:t>02/10/2011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959ED3A-7486-4F6B-A883-D5E5EC5F33C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E6EDF39A-5B86-4C63-98EE-410D13B70278}" type="datetimeFigureOut">
              <a:rPr lang="fr-FR"/>
              <a:pPr>
                <a:defRPr/>
              </a:pPr>
              <a:t>02/10/2011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45EA972-5048-4E57-9358-873A342B970B}"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139BE907-AD94-4D19-BA6E-284DAC2E5EAB}" type="datetimeFigureOut">
              <a:rPr lang="fr-FR"/>
              <a:pPr>
                <a:defRPr/>
              </a:pPr>
              <a:t>02/10/2011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F1CA29E-707D-4F95-9BAB-5C5123F36883}"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5357BA36-EA8E-4393-86D5-11CC63987549}" type="datetimeFigureOut">
              <a:rPr lang="fr-FR"/>
              <a:pPr>
                <a:defRPr/>
              </a:pPr>
              <a:t>02/10/2011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2C8E388-B2A7-492A-9784-85B7894D2BC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B86A7991-9A27-4FC2-AC89-15EDB02F7F9A}" type="datetimeFigureOut">
              <a:rPr lang="fr-FR"/>
              <a:pPr>
                <a:defRPr/>
              </a:pPr>
              <a:t>02/10/2011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E4EFFAE-D7DF-401A-8C60-1220ACDA0F7E}"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B5502136-9124-4AB1-9E62-01998E31B8F6}" type="datetimeFigureOut">
              <a:rPr lang="fr-FR"/>
              <a:pPr>
                <a:defRPr/>
              </a:pPr>
              <a:t>02/10/2011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D551CB4-713A-4F5A-A06A-ECC685490420}"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C44F40F-6B3F-486F-949A-CEA629AAF2DA}" type="datetimeFigureOut">
              <a:rPr lang="fr-FR"/>
              <a:pPr>
                <a:defRPr/>
              </a:pPr>
              <a:t>02/10/2011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ACE181A-BC8D-4BFA-9217-2F1880071269}"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B88E60-19F0-4119-BD73-9181D7F80E70}" type="datetimeFigureOut">
              <a:rPr lang="fr-FR"/>
              <a:pPr>
                <a:defRPr/>
              </a:pPr>
              <a:t>02/10/2011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5CF64FE-313E-458C-8176-07929273B5A0}"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5D1D187-C792-4CC1-9153-8B3B6254941B}" type="datetimeFigureOut">
              <a:rPr lang="fr-FR"/>
              <a:pPr>
                <a:defRPr/>
              </a:pPr>
              <a:t>02/10/2011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D6CCACA-5714-465A-BF3D-92FCE534E5E3}"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892A37-A338-4D2A-AB46-EE6D4CCE1C27}" type="datetimeFigureOut">
              <a:rPr lang="fr-FR"/>
              <a:pPr>
                <a:defRPr/>
              </a:pPr>
              <a:t>02/10/2011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6ABE51-3721-4AB1-83C8-AC5FD42D40E4}"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id.wikipedia.org/wiki/Matthew_Charles_Mullenweg" TargetMode="External"/><Relationship Id="rId3" Type="http://schemas.openxmlformats.org/officeDocument/2006/relationships/image" Target="../media/image25.jpeg"/><Relationship Id="rId7" Type="http://schemas.openxmlformats.org/officeDocument/2006/relationships/hyperlink" Target="http://id.wikipedia.org/w/index.php?title=B2/cafelog&amp;action=edit&amp;redlink=1"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id.wikipedia.org/wiki/MySQL" TargetMode="External"/><Relationship Id="rId5" Type="http://schemas.openxmlformats.org/officeDocument/2006/relationships/hyperlink" Target="http://id.wikipedia.org/wiki/PHP" TargetMode="External"/><Relationship Id="rId10" Type="http://schemas.openxmlformats.org/officeDocument/2006/relationships/hyperlink" Target="http://id.wikipedia.org/wiki/WordPress" TargetMode="External"/><Relationship Id="rId4" Type="http://schemas.openxmlformats.org/officeDocument/2006/relationships/hyperlink" Target="http://id.wikipedia.org/w/index.php?title=Perangkat_lunak_blog&amp;action=edit&amp;redlink=1" TargetMode="External"/><Relationship Id="rId9" Type="http://schemas.openxmlformats.org/officeDocument/2006/relationships/hyperlink" Target="http://id.wikipedia.org/wiki/GNU_General_Public_Licen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ordpress.com/" TargetMode="External"/><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6.jpeg"/><Relationship Id="rId4" Type="http://schemas.openxmlformats.org/officeDocument/2006/relationships/hyperlink" Target="http://id.wordpress.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wampserver.com/en/download.php" TargetMode="External"/><Relationship Id="rId7" Type="http://schemas.openxmlformats.org/officeDocument/2006/relationships/hyperlink" Target="http://www.apachefriends.org/en/xampp.html"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mamp.info/en/downloads/index.html" TargetMode="External"/><Relationship Id="rId5" Type="http://schemas.openxmlformats.org/officeDocument/2006/relationships/image" Target="../media/image28.gif"/><Relationship Id="rId10" Type="http://schemas.openxmlformats.org/officeDocument/2006/relationships/hyperlink" Target="http://www.sph.umich.edu/csg/abecasis/LAMP/download/" TargetMode="External"/><Relationship Id="rId4" Type="http://schemas.openxmlformats.org/officeDocument/2006/relationships/image" Target="../media/image27.pn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jpeg"/><Relationship Id="rId7"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ordpress.or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hyperlink" Target="http://localhost/cobaweb"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d.wikipedia.org/wiki/Situs_web"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ocalhost/phpmyadmin/"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facebook.com/" TargetMode="External"/><Relationship Id="rId5" Type="http://schemas.openxmlformats.org/officeDocument/2006/relationships/hyperlink" Target="http://69.63.187.19/"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500034" y="285728"/>
            <a:ext cx="8643966" cy="1343025"/>
          </a:xfrm>
        </p:spPr>
        <p:txBody>
          <a:bodyPr/>
          <a:lstStyle/>
          <a:p>
            <a:pPr algn="l"/>
            <a:r>
              <a:rPr lang="fr-CA" sz="5400" b="1" smtClean="0"/>
              <a:t>Membagun Website secara Offline dengan Wordpress</a:t>
            </a:r>
            <a:endParaRPr lang="fr-FR" sz="5400" b="1" smtClean="0"/>
          </a:p>
        </p:txBody>
      </p:sp>
      <p:sp>
        <p:nvSpPr>
          <p:cNvPr id="2051" name="Sous-titre 2"/>
          <p:cNvSpPr>
            <a:spLocks noGrp="1"/>
          </p:cNvSpPr>
          <p:nvPr>
            <p:ph type="subTitle" idx="1"/>
          </p:nvPr>
        </p:nvSpPr>
        <p:spPr>
          <a:xfrm>
            <a:off x="6572200" y="6000768"/>
            <a:ext cx="2571800" cy="571504"/>
          </a:xfrm>
        </p:spPr>
        <p:txBody>
          <a:bodyPr/>
          <a:lstStyle/>
          <a:p>
            <a:pPr algn="l"/>
            <a:r>
              <a:rPr lang="fr-CA" sz="2800" b="1" smtClean="0">
                <a:solidFill>
                  <a:schemeClr val="tx1"/>
                </a:solidFill>
              </a:rPr>
              <a:t>Abdul Rachman</a:t>
            </a:r>
            <a:endParaRPr lang="fr-FR" sz="2800" b="1" smtClean="0">
              <a:solidFill>
                <a:schemeClr val="tx1"/>
              </a:solidFill>
            </a:endParaRPr>
          </a:p>
        </p:txBody>
      </p:sp>
      <p:pic>
        <p:nvPicPr>
          <p:cNvPr id="4" name="Picture 3" descr="43448A_33_Gamer_Enth_CHI.png"/>
          <p:cNvPicPr>
            <a:picLocks noChangeAspect="1"/>
          </p:cNvPicPr>
          <p:nvPr/>
        </p:nvPicPr>
        <p:blipFill>
          <a:blip r:embed="rId3" cstate="email"/>
          <a:stretch>
            <a:fillRect/>
          </a:stretch>
        </p:blipFill>
        <p:spPr>
          <a:xfrm>
            <a:off x="214282" y="1846251"/>
            <a:ext cx="3270654" cy="5011749"/>
          </a:xfrm>
          <a:prstGeom prst="rect">
            <a:avLst/>
          </a:prstGeom>
        </p:spPr>
      </p:pic>
      <p:sp>
        <p:nvSpPr>
          <p:cNvPr id="5" name="Titre 1"/>
          <p:cNvSpPr txBox="1">
            <a:spLocks/>
          </p:cNvSpPr>
          <p:nvPr/>
        </p:nvSpPr>
        <p:spPr bwMode="auto">
          <a:xfrm>
            <a:off x="4071902" y="4071942"/>
            <a:ext cx="5072098" cy="1643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2800" b="1" i="0" u="none" strike="noStrike" kern="1200" cap="none" spc="0" normalizeH="0" baseline="0" noProof="0" dirty="0" smtClean="0">
                <a:ln>
                  <a:noFill/>
                </a:ln>
                <a:solidFill>
                  <a:schemeClr val="tx1"/>
                </a:solidFill>
                <a:effectLst/>
                <a:uLnTx/>
                <a:uFillTx/>
                <a:latin typeface="+mj-lt"/>
                <a:ea typeface="+mj-ea"/>
                <a:cs typeface="+mj-cs"/>
              </a:rPr>
              <a:t>SMK </a:t>
            </a:r>
            <a:r>
              <a:rPr kumimoji="0" lang="fr-CA" sz="2800" b="1" i="0" u="none" strike="noStrike" kern="1200" cap="none" spc="0" normalizeH="0" baseline="0" noProof="0" dirty="0" err="1" smtClean="0">
                <a:ln>
                  <a:noFill/>
                </a:ln>
                <a:solidFill>
                  <a:schemeClr val="tx1"/>
                </a:solidFill>
                <a:effectLst/>
                <a:uLnTx/>
                <a:uFillTx/>
                <a:latin typeface="+mj-lt"/>
                <a:ea typeface="+mj-ea"/>
                <a:cs typeface="+mj-cs"/>
              </a:rPr>
              <a:t>Negeri</a:t>
            </a:r>
            <a:r>
              <a:rPr kumimoji="0" lang="fr-CA" sz="2800" b="1" i="0" u="none" strike="noStrike" kern="1200" cap="none" spc="0" normalizeH="0" baseline="0" noProof="0" dirty="0" smtClean="0">
                <a:ln>
                  <a:noFill/>
                </a:ln>
                <a:solidFill>
                  <a:schemeClr val="tx1"/>
                </a:solidFill>
                <a:effectLst/>
                <a:uLnTx/>
                <a:uFillTx/>
                <a:latin typeface="+mj-lt"/>
                <a:ea typeface="+mj-ea"/>
                <a:cs typeface="+mj-cs"/>
              </a:rPr>
              <a:t> 1 Bangil</a:t>
            </a:r>
          </a:p>
          <a:p>
            <a:pPr marL="0" marR="0" lvl="0" indent="0" algn="l" defTabSz="914400" rtl="0" eaLnBrk="1" fontAlgn="base" latinLnBrk="0" hangingPunct="1">
              <a:lnSpc>
                <a:spcPct val="100000"/>
              </a:lnSpc>
              <a:spcBef>
                <a:spcPct val="0"/>
              </a:spcBef>
              <a:spcAft>
                <a:spcPct val="0"/>
              </a:spcAft>
              <a:buClrTx/>
              <a:buSzTx/>
              <a:buFontTx/>
              <a:buNone/>
              <a:tabLst/>
              <a:defRPr/>
            </a:pPr>
            <a:r>
              <a:rPr lang="fr-CA" sz="2800" b="1" dirty="0" err="1" smtClean="0">
                <a:latin typeface="+mj-lt"/>
                <a:ea typeface="+mj-ea"/>
                <a:cs typeface="+mj-cs"/>
              </a:rPr>
              <a:t>Minggu</a:t>
            </a:r>
            <a:r>
              <a:rPr lang="fr-CA" sz="2800" b="1" dirty="0" smtClean="0">
                <a:latin typeface="+mj-lt"/>
                <a:ea typeface="+mj-ea"/>
                <a:cs typeface="+mj-cs"/>
              </a:rPr>
              <a:t>, 02 </a:t>
            </a:r>
            <a:r>
              <a:rPr lang="fr-CA" sz="2800" b="1" dirty="0" err="1" smtClean="0">
                <a:latin typeface="+mj-lt"/>
                <a:ea typeface="+mj-ea"/>
                <a:cs typeface="+mj-cs"/>
              </a:rPr>
              <a:t>Oktober</a:t>
            </a:r>
            <a:r>
              <a:rPr lang="fr-CA" sz="2800" b="1" dirty="0" smtClean="0">
                <a:latin typeface="+mj-lt"/>
                <a:ea typeface="+mj-ea"/>
                <a:cs typeface="+mj-cs"/>
              </a:rPr>
              <a:t> 2011</a:t>
            </a:r>
            <a:endParaRPr kumimoji="0" lang="fr-FR" sz="28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Jika itu 10 tahun yang lalu :</a:t>
            </a:r>
            <a:endParaRPr lang="fr-FR" b="1" dirty="0" smtClean="0"/>
          </a:p>
        </p:txBody>
      </p:sp>
      <p:pic>
        <p:nvPicPr>
          <p:cNvPr id="22530" name="Picture 2" descr="C:\Download\User-256x256.png"/>
          <p:cNvPicPr>
            <a:picLocks noChangeAspect="1" noChangeArrowheads="1"/>
          </p:cNvPicPr>
          <p:nvPr/>
        </p:nvPicPr>
        <p:blipFill>
          <a:blip r:embed="rId3"/>
          <a:srcRect/>
          <a:stretch>
            <a:fillRect/>
          </a:stretch>
        </p:blipFill>
        <p:spPr bwMode="auto">
          <a:xfrm>
            <a:off x="3419484" y="4143380"/>
            <a:ext cx="2438400" cy="2438400"/>
          </a:xfrm>
          <a:prstGeom prst="rect">
            <a:avLst/>
          </a:prstGeom>
          <a:noFill/>
        </p:spPr>
      </p:pic>
      <p:pic>
        <p:nvPicPr>
          <p:cNvPr id="22531" name="Picture 3" descr="C:\Download\php.png"/>
          <p:cNvPicPr>
            <a:picLocks noChangeAspect="1" noChangeArrowheads="1"/>
          </p:cNvPicPr>
          <p:nvPr/>
        </p:nvPicPr>
        <p:blipFill>
          <a:blip r:embed="rId4"/>
          <a:srcRect/>
          <a:stretch>
            <a:fillRect/>
          </a:stretch>
        </p:blipFill>
        <p:spPr bwMode="auto">
          <a:xfrm>
            <a:off x="357158" y="3571876"/>
            <a:ext cx="2071702" cy="1352413"/>
          </a:xfrm>
          <a:prstGeom prst="rect">
            <a:avLst/>
          </a:prstGeom>
          <a:noFill/>
        </p:spPr>
      </p:pic>
      <p:pic>
        <p:nvPicPr>
          <p:cNvPr id="22532" name="Picture 4" descr="C:\Download\asp-logo1.gif"/>
          <p:cNvPicPr>
            <a:picLocks noChangeAspect="1" noChangeArrowheads="1"/>
          </p:cNvPicPr>
          <p:nvPr/>
        </p:nvPicPr>
        <p:blipFill>
          <a:blip r:embed="rId5"/>
          <a:srcRect/>
          <a:stretch>
            <a:fillRect/>
          </a:stretch>
        </p:blipFill>
        <p:spPr bwMode="auto">
          <a:xfrm>
            <a:off x="928662" y="2357430"/>
            <a:ext cx="2281003" cy="928694"/>
          </a:xfrm>
          <a:prstGeom prst="rect">
            <a:avLst/>
          </a:prstGeom>
          <a:noFill/>
        </p:spPr>
      </p:pic>
      <p:pic>
        <p:nvPicPr>
          <p:cNvPr id="22533" name="Picture 5" descr="C:\Download\HTML.png"/>
          <p:cNvPicPr>
            <a:picLocks noChangeAspect="1" noChangeArrowheads="1"/>
          </p:cNvPicPr>
          <p:nvPr/>
        </p:nvPicPr>
        <p:blipFill>
          <a:blip r:embed="rId6"/>
          <a:srcRect/>
          <a:stretch>
            <a:fillRect/>
          </a:stretch>
        </p:blipFill>
        <p:spPr bwMode="auto">
          <a:xfrm>
            <a:off x="785786" y="5098831"/>
            <a:ext cx="1357322" cy="1544879"/>
          </a:xfrm>
          <a:prstGeom prst="rect">
            <a:avLst/>
          </a:prstGeom>
          <a:noFill/>
        </p:spPr>
      </p:pic>
      <p:pic>
        <p:nvPicPr>
          <p:cNvPr id="22535" name="Picture 7" descr="C:\Download\apache.jpg"/>
          <p:cNvPicPr>
            <a:picLocks noChangeAspect="1" noChangeArrowheads="1"/>
          </p:cNvPicPr>
          <p:nvPr/>
        </p:nvPicPr>
        <p:blipFill>
          <a:blip r:embed="rId7"/>
          <a:srcRect/>
          <a:stretch>
            <a:fillRect/>
          </a:stretch>
        </p:blipFill>
        <p:spPr bwMode="auto">
          <a:xfrm>
            <a:off x="3500430" y="1714488"/>
            <a:ext cx="2541664" cy="1285884"/>
          </a:xfrm>
          <a:prstGeom prst="rect">
            <a:avLst/>
          </a:prstGeom>
          <a:noFill/>
        </p:spPr>
      </p:pic>
      <p:pic>
        <p:nvPicPr>
          <p:cNvPr id="22536" name="Picture 8" descr="C:\Download\iis7-highlight.jpg"/>
          <p:cNvPicPr>
            <a:picLocks noChangeAspect="1" noChangeArrowheads="1"/>
          </p:cNvPicPr>
          <p:nvPr/>
        </p:nvPicPr>
        <p:blipFill>
          <a:blip r:embed="rId8" cstate="print"/>
          <a:srcRect/>
          <a:stretch>
            <a:fillRect/>
          </a:stretch>
        </p:blipFill>
        <p:spPr bwMode="auto">
          <a:xfrm>
            <a:off x="6786578" y="2250273"/>
            <a:ext cx="1571636" cy="1178727"/>
          </a:xfrm>
          <a:prstGeom prst="rect">
            <a:avLst/>
          </a:prstGeom>
          <a:noFill/>
        </p:spPr>
      </p:pic>
      <p:cxnSp>
        <p:nvCxnSpPr>
          <p:cNvPr id="22" name="Straight Connector 21"/>
          <p:cNvCxnSpPr/>
          <p:nvPr/>
        </p:nvCxnSpPr>
        <p:spPr>
          <a:xfrm rot="5400000">
            <a:off x="4251136" y="3464112"/>
            <a:ext cx="928694" cy="12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14612" y="3786190"/>
            <a:ext cx="1069982" cy="4286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2357422" y="5429265"/>
            <a:ext cx="1000132" cy="12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5786446" y="5500702"/>
            <a:ext cx="1000132" cy="12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5643570" y="3714752"/>
            <a:ext cx="1071570" cy="57150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537" name="Picture 9" descr="C:\Download\logo-mysql.jpg"/>
          <p:cNvPicPr>
            <a:picLocks noChangeAspect="1" noChangeArrowheads="1"/>
          </p:cNvPicPr>
          <p:nvPr/>
        </p:nvPicPr>
        <p:blipFill>
          <a:blip r:embed="rId9"/>
          <a:srcRect/>
          <a:stretch>
            <a:fillRect/>
          </a:stretch>
        </p:blipFill>
        <p:spPr bwMode="auto">
          <a:xfrm>
            <a:off x="7000892" y="3714752"/>
            <a:ext cx="1714512" cy="1251192"/>
          </a:xfrm>
          <a:prstGeom prst="rect">
            <a:avLst/>
          </a:prstGeom>
          <a:noFill/>
        </p:spPr>
      </p:pic>
      <p:pic>
        <p:nvPicPr>
          <p:cNvPr id="22538" name="Picture 10" descr="C:\Download\microsoft_access_2007_training.jpg"/>
          <p:cNvPicPr>
            <a:picLocks noChangeAspect="1" noChangeArrowheads="1"/>
          </p:cNvPicPr>
          <p:nvPr/>
        </p:nvPicPr>
        <p:blipFill>
          <a:blip r:embed="rId10"/>
          <a:srcRect/>
          <a:stretch>
            <a:fillRect/>
          </a:stretch>
        </p:blipFill>
        <p:spPr bwMode="auto">
          <a:xfrm>
            <a:off x="6929454" y="5327571"/>
            <a:ext cx="2152683" cy="1173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blinds(horizontal)">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blinds(horizontal)">
                                      <p:cBhvr>
                                        <p:cTn id="17" dur="5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linds(horizontal)">
                                      <p:cBhvr>
                                        <p:cTn id="22" dur="500"/>
                                        <p:tgtEl>
                                          <p:spTgt spid="225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blinds(horizontal)">
                                      <p:cBhvr>
                                        <p:cTn id="27" dur="500"/>
                                        <p:tgtEl>
                                          <p:spTgt spid="225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537"/>
                                        </p:tgtEl>
                                        <p:attrNameLst>
                                          <p:attrName>style.visibility</p:attrName>
                                        </p:attrNameLst>
                                      </p:cBhvr>
                                      <p:to>
                                        <p:strVal val="visible"/>
                                      </p:to>
                                    </p:set>
                                    <p:animEffect transition="in" filter="blinds(horizontal)">
                                      <p:cBhvr>
                                        <p:cTn id="32" dur="500"/>
                                        <p:tgtEl>
                                          <p:spTgt spid="225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538"/>
                                        </p:tgtEl>
                                        <p:attrNameLst>
                                          <p:attrName>style.visibility</p:attrName>
                                        </p:attrNameLst>
                                      </p:cBhvr>
                                      <p:to>
                                        <p:strVal val="visible"/>
                                      </p:to>
                                    </p:set>
                                    <p:animEffect transition="in" filter="blinds(horizontal)">
                                      <p:cBhvr>
                                        <p:cTn id="3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2" descr="C:\Download\298021.jpg"/>
          <p:cNvPicPr>
            <a:picLocks noChangeAspect="1" noChangeArrowheads="1"/>
          </p:cNvPicPr>
          <p:nvPr/>
        </p:nvPicPr>
        <p:blipFill>
          <a:blip r:embed="rId3"/>
          <a:srcRect/>
          <a:stretch>
            <a:fillRect/>
          </a:stretch>
        </p:blipFill>
        <p:spPr bwMode="auto">
          <a:xfrm>
            <a:off x="4214810" y="2928934"/>
            <a:ext cx="4822063" cy="3857651"/>
          </a:xfrm>
          <a:prstGeom prst="rect">
            <a:avLst/>
          </a:prstGeom>
          <a:noFill/>
        </p:spPr>
      </p:pic>
      <p:sp>
        <p:nvSpPr>
          <p:cNvPr id="6" name="Espace réservé du contenu 2"/>
          <p:cNvSpPr txBox="1">
            <a:spLocks/>
          </p:cNvSpPr>
          <p:nvPr/>
        </p:nvSpPr>
        <p:spPr bwMode="auto">
          <a:xfrm>
            <a:off x="214282" y="1571612"/>
            <a:ext cx="8358246" cy="34290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7200" b="1" i="0" u="none" strike="noStrike" kern="1200" cap="none" spc="0" normalizeH="0" baseline="0" noProof="0" smtClean="0">
                <a:ln>
                  <a:noFill/>
                </a:ln>
                <a:solidFill>
                  <a:srgbClr val="FF0000"/>
                </a:solidFill>
                <a:effectLst/>
                <a:uLnTx/>
                <a:uFillTx/>
                <a:latin typeface="+mn-lt"/>
                <a:ea typeface="+mn-ea"/>
                <a:cs typeface="+mn-cs"/>
              </a:rPr>
              <a:t>Apa gak ada solusi </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7200" b="1" i="0" u="none" strike="noStrike" kern="1200" cap="none" spc="0" normalizeH="0" baseline="0" noProof="0" smtClean="0">
                <a:ln>
                  <a:noFill/>
                </a:ln>
                <a:solidFill>
                  <a:srgbClr val="FF0000"/>
                </a:solidFill>
                <a:effectLst/>
                <a:uLnTx/>
                <a:uFillTx/>
                <a:latin typeface="+mn-lt"/>
                <a:ea typeface="+mn-ea"/>
                <a:cs typeface="+mn-cs"/>
              </a:rPr>
              <a:t>yang laen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000596" y="3643314"/>
            <a:ext cx="2500362" cy="15716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9600" b="1" smtClean="0">
                <a:latin typeface="+mn-lt"/>
              </a:rPr>
              <a:t>CMS</a:t>
            </a:r>
            <a:endParaRPr kumimoji="0" lang="en-US" sz="9600" b="1" i="0" u="none" strike="noStrike" kern="1200" cap="none" spc="0" normalizeH="0" baseline="0" noProof="0" smtClean="0">
              <a:ln>
                <a:noFill/>
              </a:ln>
              <a:effectLst/>
              <a:uLnTx/>
              <a:uFillTx/>
              <a:latin typeface="+mn-lt"/>
              <a:ea typeface="+mn-ea"/>
              <a:cs typeface="+mn-cs"/>
            </a:endParaRPr>
          </a:p>
        </p:txBody>
      </p:sp>
      <p:pic>
        <p:nvPicPr>
          <p:cNvPr id="23555" name="Picture 3" descr="C:\Download\Animated_angel_emoticon_praying_hg_wht.gif"/>
          <p:cNvPicPr>
            <a:picLocks noChangeAspect="1" noChangeArrowheads="1" noCrop="1"/>
          </p:cNvPicPr>
          <p:nvPr/>
        </p:nvPicPr>
        <p:blipFill>
          <a:blip r:embed="rId3"/>
          <a:srcRect/>
          <a:stretch>
            <a:fillRect/>
          </a:stretch>
        </p:blipFill>
        <p:spPr bwMode="auto">
          <a:xfrm>
            <a:off x="0" y="2643190"/>
            <a:ext cx="4214810" cy="4214810"/>
          </a:xfrm>
          <a:prstGeom prst="rect">
            <a:avLst/>
          </a:prstGeom>
          <a:noFill/>
        </p:spPr>
      </p:pic>
      <p:sp>
        <p:nvSpPr>
          <p:cNvPr id="7" name="Espace réservé du contenu 2"/>
          <p:cNvSpPr txBox="1">
            <a:spLocks/>
          </p:cNvSpPr>
          <p:nvPr/>
        </p:nvSpPr>
        <p:spPr bwMode="auto">
          <a:xfrm>
            <a:off x="366682" y="1795450"/>
            <a:ext cx="8929718"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Sambil memohon ????</a:t>
            </a:r>
            <a:endParaRPr kumimoji="0" lang="en-US" sz="7200" b="1"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Espace réservé du contenu 2"/>
          <p:cNvSpPr txBox="1">
            <a:spLocks/>
          </p:cNvSpPr>
          <p:nvPr/>
        </p:nvSpPr>
        <p:spPr bwMode="auto">
          <a:xfrm>
            <a:off x="366682" y="1795450"/>
            <a:ext cx="8929718"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Makhluk apa si CMS </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itu ???</a:t>
            </a:r>
            <a:endParaRPr kumimoji="0" lang="en-US" sz="7200" b="1" i="0" u="none" strike="noStrike" kern="1200" cap="none" spc="0" normalizeH="0" baseline="0" noProof="0" smtClean="0">
              <a:ln>
                <a:noFill/>
              </a:ln>
              <a:effectLst/>
              <a:uLnTx/>
              <a:uFillTx/>
              <a:latin typeface="+mn-lt"/>
              <a:ea typeface="+mn-ea"/>
              <a:cs typeface="+mn-cs"/>
            </a:endParaRPr>
          </a:p>
        </p:txBody>
      </p:sp>
      <p:pic>
        <p:nvPicPr>
          <p:cNvPr id="25602" name="Picture 2" descr="C:\Download\22135-Clipart-Illustration-Of-A-Yellow-Emoticon-Face-With-Bubbles-Grinning-With-A-Giant-Toothy-Smile.jpg"/>
          <p:cNvPicPr>
            <a:picLocks noChangeAspect="1" noChangeArrowheads="1"/>
          </p:cNvPicPr>
          <p:nvPr/>
        </p:nvPicPr>
        <p:blipFill>
          <a:blip r:embed="rId3"/>
          <a:srcRect/>
          <a:stretch>
            <a:fillRect/>
          </a:stretch>
        </p:blipFill>
        <p:spPr bwMode="auto">
          <a:xfrm>
            <a:off x="5500694" y="3500438"/>
            <a:ext cx="3071810" cy="30718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0" y="0"/>
            <a:ext cx="2286016"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CMS</a:t>
            </a:r>
            <a:endParaRPr kumimoji="0" lang="en-US" sz="6000" b="1" i="0" u="none" strike="noStrike" kern="1200" cap="none" spc="0" normalizeH="0" baseline="0" noProof="0" smtClean="0">
              <a:ln>
                <a:noFill/>
              </a:ln>
              <a:effectLst/>
              <a:uLnTx/>
              <a:uFillTx/>
              <a:latin typeface="+mn-lt"/>
              <a:ea typeface="+mn-ea"/>
              <a:cs typeface="+mn-cs"/>
            </a:endParaRPr>
          </a:p>
        </p:txBody>
      </p:sp>
      <p:sp>
        <p:nvSpPr>
          <p:cNvPr id="4" name="Espace réservé du contenu 2"/>
          <p:cNvSpPr txBox="1">
            <a:spLocks/>
          </p:cNvSpPr>
          <p:nvPr/>
        </p:nvSpPr>
        <p:spPr bwMode="auto">
          <a:xfrm>
            <a:off x="-32" y="857232"/>
            <a:ext cx="7072362"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4000" b="1" i="0" u="none" strike="noStrike" kern="1200" cap="none" spc="0" normalizeH="0" baseline="0" noProof="0" smtClean="0">
                <a:ln>
                  <a:noFill/>
                </a:ln>
                <a:effectLst/>
                <a:uLnTx/>
                <a:uFillTx/>
                <a:latin typeface="+mn-lt"/>
                <a:ea typeface="+mn-ea"/>
                <a:cs typeface="+mn-cs"/>
              </a:rPr>
              <a:t>( Content Management System</a:t>
            </a:r>
            <a:r>
              <a:rPr kumimoji="0" lang="en-US" sz="4000" b="1" i="0" u="none" strike="noStrike" kern="1200" cap="none" spc="0" normalizeH="0" noProof="0" smtClean="0">
                <a:ln>
                  <a:noFill/>
                </a:ln>
                <a:effectLst/>
                <a:uLnTx/>
                <a:uFillTx/>
                <a:latin typeface="+mn-lt"/>
                <a:ea typeface="+mn-ea"/>
                <a:cs typeface="+mn-cs"/>
              </a:rPr>
              <a:t> )</a:t>
            </a:r>
            <a:endParaRPr kumimoji="0" lang="en-US" sz="4000" b="1" i="0" u="none" strike="noStrike" kern="1200" cap="none" spc="0" normalizeH="0" baseline="0" noProof="0" smtClean="0">
              <a:ln>
                <a:noFill/>
              </a:ln>
              <a:effectLst/>
              <a:uLnTx/>
              <a:uFillTx/>
              <a:latin typeface="+mn-lt"/>
              <a:ea typeface="+mn-ea"/>
              <a:cs typeface="+mn-cs"/>
            </a:endParaRPr>
          </a:p>
        </p:txBody>
      </p:sp>
      <p:sp>
        <p:nvSpPr>
          <p:cNvPr id="5" name="Espace réservé du contenu 2"/>
          <p:cNvSpPr txBox="1">
            <a:spLocks/>
          </p:cNvSpPr>
          <p:nvPr/>
        </p:nvSpPr>
        <p:spPr bwMode="auto">
          <a:xfrm>
            <a:off x="71470" y="2285992"/>
            <a:ext cx="9144000" cy="292895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lvl="0" indent="-342900" fontAlgn="auto">
              <a:spcBef>
                <a:spcPct val="20000"/>
              </a:spcBef>
              <a:spcAft>
                <a:spcPts val="0"/>
              </a:spcAft>
              <a:defRPr/>
            </a:pPr>
            <a:r>
              <a:rPr lang="en-US" sz="2800" smtClean="0"/>
              <a:t>Sebuah </a:t>
            </a:r>
            <a:r>
              <a:rPr lang="en-US" sz="2800"/>
              <a:t>sistem yang memberikan kemudahan kepada </a:t>
            </a:r>
            <a:endParaRPr lang="en-US" sz="2800" smtClean="0"/>
          </a:p>
          <a:p>
            <a:pPr marL="342900" lvl="0" indent="-342900" fontAlgn="auto">
              <a:spcBef>
                <a:spcPct val="20000"/>
              </a:spcBef>
              <a:spcAft>
                <a:spcPts val="0"/>
              </a:spcAft>
              <a:defRPr/>
            </a:pPr>
            <a:r>
              <a:rPr lang="en-US" sz="2800" smtClean="0"/>
              <a:t>para </a:t>
            </a:r>
            <a:r>
              <a:rPr lang="en-US" sz="2800"/>
              <a:t>penggunanya dalam mengelola </a:t>
            </a:r>
            <a:r>
              <a:rPr lang="en-US" sz="2800" smtClean="0"/>
              <a:t>dan </a:t>
            </a:r>
          </a:p>
          <a:p>
            <a:pPr marL="342900" lvl="0" indent="-342900" fontAlgn="auto">
              <a:spcBef>
                <a:spcPct val="20000"/>
              </a:spcBef>
              <a:spcAft>
                <a:spcPts val="0"/>
              </a:spcAft>
              <a:defRPr/>
            </a:pPr>
            <a:r>
              <a:rPr lang="en-US" sz="2800" smtClean="0"/>
              <a:t>mengadakan perubahan isi sebuah website dinamis </a:t>
            </a:r>
          </a:p>
          <a:p>
            <a:pPr marL="342900" lvl="0" indent="-342900" fontAlgn="auto">
              <a:spcBef>
                <a:spcPct val="20000"/>
              </a:spcBef>
              <a:spcAft>
                <a:spcPts val="0"/>
              </a:spcAft>
              <a:defRPr/>
            </a:pPr>
            <a:r>
              <a:rPr lang="en-US" sz="2800" smtClean="0"/>
              <a:t>tanpa </a:t>
            </a:r>
            <a:r>
              <a:rPr lang="en-US" sz="2800"/>
              <a:t>sebelumnya dibekali pengetahuan tentang </a:t>
            </a:r>
            <a:r>
              <a:rPr lang="en-US" sz="2800" smtClean="0"/>
              <a:t>hal-</a:t>
            </a:r>
          </a:p>
          <a:p>
            <a:pPr marL="342900" lvl="0" indent="-342900" fontAlgn="auto">
              <a:spcBef>
                <a:spcPct val="20000"/>
              </a:spcBef>
              <a:spcAft>
                <a:spcPts val="0"/>
              </a:spcAft>
              <a:defRPr/>
            </a:pPr>
            <a:r>
              <a:rPr lang="en-US" sz="2800" smtClean="0"/>
              <a:t>hal </a:t>
            </a:r>
            <a:r>
              <a:rPr lang="en-US" sz="2800"/>
              <a:t>yang bersifat teknis</a:t>
            </a:r>
            <a:endParaRPr kumimoji="0" lang="en-US" sz="2800" b="1"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0" y="214290"/>
            <a:ext cx="9144000"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Beberapa contoh CMS</a:t>
            </a:r>
            <a:endParaRPr kumimoji="0" lang="en-US" sz="6000" b="1" i="0" u="none" strike="noStrike" kern="1200" cap="none" spc="0" normalizeH="0" baseline="0" noProof="0" smtClean="0">
              <a:ln>
                <a:noFill/>
              </a:ln>
              <a:effectLst/>
              <a:uLnTx/>
              <a:uFillTx/>
              <a:latin typeface="+mn-lt"/>
              <a:ea typeface="+mn-ea"/>
              <a:cs typeface="+mn-cs"/>
            </a:endParaRPr>
          </a:p>
        </p:txBody>
      </p:sp>
      <p:sp>
        <p:nvSpPr>
          <p:cNvPr id="8" name="Espace réservé du contenu 2"/>
          <p:cNvSpPr txBox="1">
            <a:spLocks/>
          </p:cNvSpPr>
          <p:nvPr/>
        </p:nvSpPr>
        <p:spPr bwMode="auto">
          <a:xfrm>
            <a:off x="0" y="6429396"/>
            <a:ext cx="4857784" cy="50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smtClean="0">
                <a:ln>
                  <a:noFill/>
                </a:ln>
                <a:effectLst/>
                <a:uLnTx/>
                <a:uFillTx/>
                <a:latin typeface="+mn-lt"/>
                <a:ea typeface="+mn-ea"/>
                <a:cs typeface="+mn-cs"/>
              </a:rPr>
              <a:t>Masih</a:t>
            </a:r>
            <a:r>
              <a:rPr kumimoji="0" lang="en-US" sz="2400" b="1" i="0" u="none" strike="noStrike" kern="1200" cap="none" spc="0" normalizeH="0" noProof="0" smtClean="0">
                <a:ln>
                  <a:noFill/>
                </a:ln>
                <a:effectLst/>
                <a:uLnTx/>
                <a:uFillTx/>
                <a:latin typeface="+mn-lt"/>
                <a:ea typeface="+mn-ea"/>
                <a:cs typeface="+mn-cs"/>
              </a:rPr>
              <a:t> banyak contoh2 cms yang lain</a:t>
            </a:r>
            <a:endParaRPr kumimoji="0" lang="en-US" sz="2400" b="1" i="0" u="none" strike="noStrike" kern="1200" cap="none" spc="0" normalizeH="0" baseline="0" noProof="0" smtClean="0">
              <a:ln>
                <a:noFill/>
              </a:ln>
              <a:effectLst/>
              <a:uLnTx/>
              <a:uFillTx/>
              <a:latin typeface="+mn-lt"/>
              <a:ea typeface="+mn-ea"/>
              <a:cs typeface="+mn-cs"/>
            </a:endParaRPr>
          </a:p>
        </p:txBody>
      </p:sp>
      <p:pic>
        <p:nvPicPr>
          <p:cNvPr id="1026" name="Picture 2" descr="C:\Download\cms_exemples1.gif"/>
          <p:cNvPicPr>
            <a:picLocks noChangeAspect="1" noChangeArrowheads="1"/>
          </p:cNvPicPr>
          <p:nvPr/>
        </p:nvPicPr>
        <p:blipFill>
          <a:blip r:embed="rId4"/>
          <a:srcRect/>
          <a:stretch>
            <a:fillRect/>
          </a:stretch>
        </p:blipFill>
        <p:spPr bwMode="auto">
          <a:xfrm>
            <a:off x="2357421" y="1643050"/>
            <a:ext cx="4738323" cy="4786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0" y="214290"/>
            <a:ext cx="9144000"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CMS favorit :</a:t>
            </a:r>
            <a:endParaRPr kumimoji="0" lang="en-US" sz="6000" b="1" i="0" u="none" strike="noStrike" kern="1200" cap="none" spc="0" normalizeH="0" baseline="0" noProof="0" smtClean="0">
              <a:ln>
                <a:noFill/>
              </a:ln>
              <a:effectLst/>
              <a:uLnTx/>
              <a:uFillTx/>
              <a:latin typeface="+mn-lt"/>
              <a:ea typeface="+mn-ea"/>
              <a:cs typeface="+mn-cs"/>
            </a:endParaRPr>
          </a:p>
        </p:txBody>
      </p:sp>
      <p:pic>
        <p:nvPicPr>
          <p:cNvPr id="24578" name="Picture 2" descr="C:\Download\Joomla_Logo_Vert_Color1.png"/>
          <p:cNvPicPr>
            <a:picLocks noChangeAspect="1" noChangeArrowheads="1"/>
          </p:cNvPicPr>
          <p:nvPr/>
        </p:nvPicPr>
        <p:blipFill>
          <a:blip r:embed="rId3"/>
          <a:srcRect/>
          <a:stretch>
            <a:fillRect/>
          </a:stretch>
        </p:blipFill>
        <p:spPr bwMode="auto">
          <a:xfrm>
            <a:off x="3289563" y="2857496"/>
            <a:ext cx="2639759" cy="1806584"/>
          </a:xfrm>
          <a:prstGeom prst="rect">
            <a:avLst/>
          </a:prstGeom>
          <a:noFill/>
        </p:spPr>
      </p:pic>
      <p:pic>
        <p:nvPicPr>
          <p:cNvPr id="24579" name="Picture 3" descr="C:\Download\wordpress.jpg"/>
          <p:cNvPicPr>
            <a:picLocks noChangeAspect="1" noChangeArrowheads="1"/>
          </p:cNvPicPr>
          <p:nvPr/>
        </p:nvPicPr>
        <p:blipFill>
          <a:blip r:embed="rId4"/>
          <a:srcRect/>
          <a:stretch>
            <a:fillRect/>
          </a:stretch>
        </p:blipFill>
        <p:spPr bwMode="auto">
          <a:xfrm>
            <a:off x="333362" y="2571744"/>
            <a:ext cx="2238374" cy="2238374"/>
          </a:xfrm>
          <a:prstGeom prst="rect">
            <a:avLst/>
          </a:prstGeom>
          <a:noFill/>
        </p:spPr>
      </p:pic>
      <p:pic>
        <p:nvPicPr>
          <p:cNvPr id="24580" name="Picture 4" descr="C:\Download\drupal-logo edit.JPG"/>
          <p:cNvPicPr>
            <a:picLocks noChangeAspect="1" noChangeArrowheads="1"/>
          </p:cNvPicPr>
          <p:nvPr/>
        </p:nvPicPr>
        <p:blipFill>
          <a:blip r:embed="rId5"/>
          <a:srcRect/>
          <a:stretch>
            <a:fillRect/>
          </a:stretch>
        </p:blipFill>
        <p:spPr bwMode="auto">
          <a:xfrm>
            <a:off x="6786578" y="2500306"/>
            <a:ext cx="2000264" cy="228601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32" y="500042"/>
            <a:ext cx="3500462"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4000" b="1" i="0" u="none" strike="noStrike" kern="1200" cap="none" spc="0" normalizeH="0" baseline="0" noProof="0" smtClean="0">
                <a:ln>
                  <a:noFill/>
                </a:ln>
                <a:effectLst/>
                <a:uLnTx/>
                <a:uFillTx/>
                <a:latin typeface="+mn-lt"/>
                <a:ea typeface="+mn-ea"/>
                <a:cs typeface="+mn-cs"/>
              </a:rPr>
              <a:t>Ciri-ciri</a:t>
            </a:r>
            <a:r>
              <a:rPr kumimoji="0" lang="en-US" sz="4000" b="1" i="0" u="none" strike="noStrike" kern="1200" cap="none" spc="0" normalizeH="0" noProof="0" smtClean="0">
                <a:ln>
                  <a:noFill/>
                </a:ln>
                <a:effectLst/>
                <a:uLnTx/>
                <a:uFillTx/>
                <a:latin typeface="+mn-lt"/>
                <a:ea typeface="+mn-ea"/>
                <a:cs typeface="+mn-cs"/>
              </a:rPr>
              <a:t> CMS :</a:t>
            </a:r>
            <a:endParaRPr kumimoji="0" lang="en-US" sz="4000" b="1" i="0" u="none" strike="noStrike" kern="1200" cap="none" spc="0" normalizeH="0" baseline="0" noProof="0" smtClean="0">
              <a:ln>
                <a:noFill/>
              </a:ln>
              <a:effectLst/>
              <a:uLnTx/>
              <a:uFillTx/>
              <a:latin typeface="+mn-lt"/>
              <a:ea typeface="+mn-ea"/>
              <a:cs typeface="+mn-cs"/>
            </a:endParaRPr>
          </a:p>
        </p:txBody>
      </p:sp>
      <p:sp>
        <p:nvSpPr>
          <p:cNvPr id="5" name="Espace réservé du contenu 2"/>
          <p:cNvSpPr txBox="1">
            <a:spLocks/>
          </p:cNvSpPr>
          <p:nvPr/>
        </p:nvSpPr>
        <p:spPr bwMode="auto">
          <a:xfrm>
            <a:off x="32" y="2357430"/>
            <a:ext cx="9144000" cy="33575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lvl="0" indent="-457200" algn="just">
              <a:buAutoNum type="arabicPeriod"/>
            </a:pPr>
            <a:r>
              <a:rPr lang="en-US" sz="2000" smtClean="0"/>
              <a:t>CMS memisahkan isi dan desain sehingga konsistensi tampilan senantiasa terjaga dengan baik. Hal itu dikarenakan ada fungsi “aksi” sehingga perubahan tampilan halaman tidak merubah desain keseluruhan halaman, hanya modul atau bagian yang perlu dirubah saja, Setiap bagian website dapat meliliki isi dan tampilan berbeda, tanpa harus khawatir kehilangan identitas website secara keseluruhan.</a:t>
            </a:r>
          </a:p>
          <a:p>
            <a:pPr marL="457200" indent="-457200" algn="just">
              <a:buFontTx/>
              <a:buAutoNum type="arabicPeriod"/>
            </a:pPr>
            <a:r>
              <a:rPr lang="en-US" sz="2000" smtClean="0"/>
              <a:t>Semua data disimpan dalam satu tempat sehingga mudah memanfaatkan kembali informasi untuk berbagai keperluan.</a:t>
            </a:r>
          </a:p>
          <a:p>
            <a:pPr marL="457200" lvl="0" indent="-457200" algn="just">
              <a:buFontTx/>
              <a:buAutoNum type="arabicPeriod"/>
            </a:pPr>
            <a:r>
              <a:rPr lang="en-US" sz="2000" smtClean="0"/>
              <a:t>CMS membuat fleksibel pengaturan alur kerja dan hak akses sehingga memperbesar kesempatan user berpartisipasi mengembangkan website.</a:t>
            </a:r>
          </a:p>
          <a:p>
            <a:pPr lvl="0" algn="just"/>
            <a:endParaRPr lang="en-US"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32" y="500042"/>
            <a:ext cx="3500462"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4000" b="1" i="0" u="none" strike="noStrike" kern="1200" cap="none" spc="0" normalizeH="0" baseline="0" noProof="0" smtClean="0">
                <a:ln>
                  <a:noFill/>
                </a:ln>
                <a:effectLst/>
                <a:uLnTx/>
                <a:uFillTx/>
                <a:latin typeface="+mn-lt"/>
                <a:ea typeface="+mn-ea"/>
                <a:cs typeface="+mn-cs"/>
              </a:rPr>
              <a:t>Manfaat CMS :</a:t>
            </a:r>
          </a:p>
        </p:txBody>
      </p:sp>
      <p:sp>
        <p:nvSpPr>
          <p:cNvPr id="5" name="Espace réservé du contenu 2"/>
          <p:cNvSpPr txBox="1">
            <a:spLocks/>
          </p:cNvSpPr>
          <p:nvPr/>
        </p:nvSpPr>
        <p:spPr bwMode="auto">
          <a:xfrm>
            <a:off x="214282" y="2357430"/>
            <a:ext cx="6500858" cy="32861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lvl="0" indent="-457200">
              <a:buAutoNum type="arabicPeriod"/>
            </a:pPr>
            <a:r>
              <a:rPr lang="en-US" sz="3200" b="1" smtClean="0">
                <a:latin typeface="+mn-lt"/>
              </a:rPr>
              <a:t>ManajemenData</a:t>
            </a:r>
          </a:p>
          <a:p>
            <a:pPr marL="457200" lvl="0" indent="-457200">
              <a:buAutoNum type="arabicPeriod"/>
            </a:pPr>
            <a:r>
              <a:rPr lang="en-US" sz="3200" b="1" smtClean="0">
                <a:latin typeface="+mn-lt"/>
              </a:rPr>
              <a:t>Pengaturan kelancaran website</a:t>
            </a:r>
          </a:p>
          <a:p>
            <a:pPr marL="457200" lvl="0" indent="-457200">
              <a:buAutoNum type="arabicPeriod"/>
            </a:pPr>
            <a:r>
              <a:rPr lang="en-US" sz="3200" b="1" smtClean="0">
                <a:latin typeface="+mn-lt"/>
              </a:rPr>
              <a:t>Standarisai halaman</a:t>
            </a:r>
          </a:p>
          <a:p>
            <a:pPr marL="457200" lvl="0" indent="-457200">
              <a:buAutoNum type="arabicPeriod"/>
            </a:pPr>
            <a:r>
              <a:rPr lang="en-US" sz="3200" b="1" smtClean="0">
                <a:latin typeface="+mn-lt"/>
              </a:rPr>
              <a:t>Personalisasi website</a:t>
            </a:r>
          </a:p>
          <a:p>
            <a:pPr marL="457200" lvl="0" indent="-457200">
              <a:buAutoNum type="arabicPeriod"/>
            </a:pPr>
            <a:r>
              <a:rPr lang="en-US" sz="3200" b="1" smtClean="0">
                <a:latin typeface="+mn-lt"/>
              </a:rPr>
              <a:t>Sindikasi</a:t>
            </a:r>
          </a:p>
          <a:p>
            <a:pPr marL="457200" lvl="0" indent="-457200">
              <a:buAutoNum type="arabicPeriod"/>
            </a:pPr>
            <a:r>
              <a:rPr lang="en-US" sz="3200" b="1" smtClean="0">
                <a:latin typeface="+mn-lt"/>
              </a:rPr>
              <a:t>Akuntabilitas dan Akurasi</a:t>
            </a:r>
            <a:r>
              <a:rPr lang="en-US" sz="3200" smtClean="0">
                <a:latin typeface="+mn-lt"/>
              </a:rPr>
              <a:t/>
            </a:r>
            <a:br>
              <a:rPr lang="en-US" sz="3200" smtClean="0">
                <a:latin typeface="+mn-lt"/>
              </a:rPr>
            </a:br>
            <a:endParaRPr lang="en-US" sz="320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32" y="500042"/>
            <a:ext cx="5429288"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lvl="0" indent="-342900" fontAlgn="auto">
              <a:spcBef>
                <a:spcPct val="20000"/>
              </a:spcBef>
              <a:spcAft>
                <a:spcPts val="0"/>
              </a:spcAft>
              <a:defRPr/>
            </a:pPr>
            <a:r>
              <a:rPr lang="en-US" sz="4000" b="1" smtClean="0"/>
              <a:t>Penggunaan CMS :</a:t>
            </a:r>
            <a:endParaRPr kumimoji="0" lang="en-US" sz="4000" b="1" i="0" u="none" strike="noStrike" kern="1200" cap="none" spc="0" normalizeH="0" baseline="0" noProof="0" smtClean="0">
              <a:ln>
                <a:noFill/>
              </a:ln>
              <a:effectLst/>
              <a:uLnTx/>
              <a:uFillTx/>
              <a:latin typeface="+mn-lt"/>
              <a:ea typeface="+mn-ea"/>
              <a:cs typeface="+mn-cs"/>
            </a:endParaRPr>
          </a:p>
        </p:txBody>
      </p:sp>
      <p:sp>
        <p:nvSpPr>
          <p:cNvPr id="5" name="Espace réservé du contenu 2"/>
          <p:cNvSpPr txBox="1">
            <a:spLocks/>
          </p:cNvSpPr>
          <p:nvPr/>
        </p:nvSpPr>
        <p:spPr bwMode="auto">
          <a:xfrm>
            <a:off x="285720" y="1857364"/>
            <a:ext cx="6500858" cy="43577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lvl="0" indent="-457200">
              <a:buAutoNum type="arabicPeriod"/>
            </a:pPr>
            <a:r>
              <a:rPr lang="en-US" sz="3200" smtClean="0">
                <a:latin typeface="+mn-lt"/>
              </a:rPr>
              <a:t>Mengelola website pribadi</a:t>
            </a:r>
            <a:endParaRPr lang="en-US" sz="3200" b="1" smtClean="0">
              <a:latin typeface="+mn-lt"/>
            </a:endParaRPr>
          </a:p>
          <a:p>
            <a:pPr marL="457200" lvl="0" indent="-457200">
              <a:buAutoNum type="arabicPeriod"/>
            </a:pPr>
            <a:r>
              <a:rPr lang="en-US" sz="3200" smtClean="0">
                <a:latin typeface="+mn-lt"/>
              </a:rPr>
              <a:t>Mengelola website sekolah</a:t>
            </a:r>
          </a:p>
          <a:p>
            <a:pPr marL="457200" lvl="0" indent="-457200">
              <a:buAutoNum type="arabicPeriod"/>
            </a:pPr>
            <a:r>
              <a:rPr lang="en-US" sz="3200" smtClean="0">
                <a:latin typeface="+mn-lt"/>
              </a:rPr>
              <a:t>Portal atau website komunitas</a:t>
            </a:r>
          </a:p>
          <a:p>
            <a:pPr marL="457200" lvl="0" indent="-457200">
              <a:buAutoNum type="arabicPeriod"/>
            </a:pPr>
            <a:r>
              <a:rPr lang="en-US" sz="3200" smtClean="0">
                <a:latin typeface="+mn-lt"/>
              </a:rPr>
              <a:t>Galery foto</a:t>
            </a:r>
          </a:p>
          <a:p>
            <a:pPr marL="457200" lvl="0" indent="-457200">
              <a:buAutoNum type="arabicPeriod"/>
            </a:pPr>
            <a:r>
              <a:rPr lang="en-US" sz="3200" smtClean="0">
                <a:latin typeface="+mn-lt"/>
              </a:rPr>
              <a:t>Forum</a:t>
            </a:r>
            <a:endParaRPr lang="en-US" sz="3200" b="1" smtClean="0">
              <a:latin typeface="+mn-lt"/>
            </a:endParaRPr>
          </a:p>
          <a:p>
            <a:pPr marL="457200" lvl="0" indent="-457200">
              <a:buAutoNum type="arabicPeriod"/>
            </a:pPr>
            <a:r>
              <a:rPr lang="en-US" sz="3200" smtClean="0">
                <a:latin typeface="+mn-lt"/>
              </a:rPr>
              <a:t>e-Commerce </a:t>
            </a:r>
          </a:p>
          <a:p>
            <a:pPr marL="457200" lvl="0" indent="-457200">
              <a:buAutoNum type="arabicPeriod"/>
            </a:pPr>
            <a:r>
              <a:rPr lang="en-US" sz="3200" smtClean="0">
                <a:latin typeface="+mn-lt"/>
              </a:rPr>
              <a:t>e-Learning </a:t>
            </a:r>
          </a:p>
          <a:p>
            <a:pPr marL="457200" lvl="0" indent="-457200">
              <a:buAutoNum type="arabicPeriod"/>
            </a:pPr>
            <a:r>
              <a:rPr lang="en-US" sz="3200" smtClean="0">
                <a:latin typeface="+mn-lt"/>
              </a:rPr>
              <a:t>e-Goverment dll </a:t>
            </a:r>
            <a:br>
              <a:rPr lang="en-US" sz="3200" smtClean="0">
                <a:latin typeface="+mn-lt"/>
              </a:rPr>
            </a:br>
            <a:endParaRPr lang="en-US" sz="320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28813" y="274638"/>
            <a:ext cx="6757987" cy="1143000"/>
          </a:xfrm>
        </p:spPr>
        <p:txBody>
          <a:bodyPr rtlCol="0">
            <a:normAutofit/>
          </a:bodyPr>
          <a:lstStyle/>
          <a:p>
            <a:pPr algn="l" fontAlgn="auto">
              <a:spcAft>
                <a:spcPts val="0"/>
              </a:spcAft>
              <a:defRPr/>
            </a:pPr>
            <a:r>
              <a:rPr lang="fr-CA" b="1" smtClean="0">
                <a:solidFill>
                  <a:schemeClr val="tx1">
                    <a:lumMod val="75000"/>
                    <a:lumOff val="25000"/>
                  </a:schemeClr>
                </a:solidFill>
              </a:rPr>
              <a:t>Materi</a:t>
            </a:r>
            <a:endParaRPr lang="fr-FR" b="1" dirty="0" smtClean="0">
              <a:solidFill>
                <a:schemeClr val="tx1">
                  <a:lumMod val="75000"/>
                  <a:lumOff val="25000"/>
                </a:schemeClr>
              </a:solidFill>
            </a:endParaRPr>
          </a:p>
        </p:txBody>
      </p:sp>
      <p:sp>
        <p:nvSpPr>
          <p:cNvPr id="3" name="Espace réservé du contenu 2"/>
          <p:cNvSpPr>
            <a:spLocks noGrp="1"/>
          </p:cNvSpPr>
          <p:nvPr>
            <p:ph idx="1"/>
          </p:nvPr>
        </p:nvSpPr>
        <p:spPr>
          <a:xfrm>
            <a:off x="1928813" y="1600200"/>
            <a:ext cx="6757987" cy="4525963"/>
          </a:xfrm>
        </p:spPr>
        <p:txBody>
          <a:bodyPr rtlCol="0">
            <a:normAutofit/>
          </a:bodyPr>
          <a:lstStyle/>
          <a:p>
            <a:pPr fontAlgn="auto">
              <a:spcAft>
                <a:spcPts val="0"/>
              </a:spcAft>
              <a:buFont typeface="Arial" pitchFamily="34" charset="0"/>
              <a:buChar char="•"/>
              <a:defRPr/>
            </a:pPr>
            <a:r>
              <a:rPr lang="fr-FR" smtClean="0">
                <a:solidFill>
                  <a:schemeClr val="tx1">
                    <a:lumMod val="75000"/>
                    <a:lumOff val="25000"/>
                  </a:schemeClr>
                </a:solidFill>
              </a:rPr>
              <a:t>Apa itu Website ?</a:t>
            </a:r>
          </a:p>
          <a:p>
            <a:pPr fontAlgn="auto">
              <a:spcAft>
                <a:spcPts val="0"/>
              </a:spcAft>
              <a:buFont typeface="Arial" pitchFamily="34" charset="0"/>
              <a:buChar char="•"/>
              <a:defRPr/>
            </a:pPr>
            <a:r>
              <a:rPr lang="fr-FR" smtClean="0">
                <a:solidFill>
                  <a:schemeClr val="tx1">
                    <a:lumMod val="75000"/>
                    <a:lumOff val="25000"/>
                  </a:schemeClr>
                </a:solidFill>
              </a:rPr>
              <a:t>Susah gak sich bikin website ? </a:t>
            </a:r>
          </a:p>
          <a:p>
            <a:pPr fontAlgn="auto">
              <a:spcAft>
                <a:spcPts val="0"/>
              </a:spcAft>
              <a:buFont typeface="Arial" pitchFamily="34" charset="0"/>
              <a:buChar char="•"/>
              <a:defRPr/>
            </a:pPr>
            <a:r>
              <a:rPr lang="fr-FR" smtClean="0">
                <a:solidFill>
                  <a:schemeClr val="tx1">
                    <a:lumMod val="75000"/>
                    <a:lumOff val="25000"/>
                  </a:schemeClr>
                </a:solidFill>
              </a:rPr>
              <a:t>CMS ?</a:t>
            </a:r>
          </a:p>
          <a:p>
            <a:pPr fontAlgn="auto">
              <a:spcAft>
                <a:spcPts val="0"/>
              </a:spcAft>
              <a:buFont typeface="Arial" pitchFamily="34" charset="0"/>
              <a:buChar char="•"/>
              <a:defRPr/>
            </a:pPr>
            <a:r>
              <a:rPr lang="fr-FR" smtClean="0">
                <a:solidFill>
                  <a:schemeClr val="tx1">
                    <a:lumMod val="75000"/>
                    <a:lumOff val="25000"/>
                  </a:schemeClr>
                </a:solidFill>
              </a:rPr>
              <a:t>Wordpress ?</a:t>
            </a:r>
          </a:p>
          <a:p>
            <a:pPr fontAlgn="auto">
              <a:spcAft>
                <a:spcPts val="0"/>
              </a:spcAft>
              <a:buFont typeface="Arial" pitchFamily="34" charset="0"/>
              <a:buChar char="•"/>
              <a:defRPr/>
            </a:pPr>
            <a:r>
              <a:rPr lang="fr-FR" smtClean="0">
                <a:solidFill>
                  <a:schemeClr val="tx1">
                    <a:lumMod val="75000"/>
                    <a:lumOff val="25000"/>
                  </a:schemeClr>
                </a:solidFill>
              </a:rPr>
              <a:t>Instalasi Wordpress</a:t>
            </a:r>
          </a:p>
          <a:p>
            <a:pPr fontAlgn="auto">
              <a:spcAft>
                <a:spcPts val="0"/>
              </a:spcAft>
              <a:buFont typeface="Arial" pitchFamily="34" charset="0"/>
              <a:buChar char="•"/>
              <a:defRPr/>
            </a:pPr>
            <a:r>
              <a:rPr lang="fr-FR" smtClean="0">
                <a:solidFill>
                  <a:schemeClr val="tx1">
                    <a:lumMod val="75000"/>
                    <a:lumOff val="25000"/>
                  </a:schemeClr>
                </a:solidFill>
              </a:rPr>
              <a:t>Administator Dasboard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2428860" y="2071678"/>
            <a:ext cx="4500594"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solidFill>
                  <a:schemeClr val="bg1"/>
                </a:solidFill>
                <a:latin typeface="+mn-lt"/>
              </a:rPr>
              <a:t>Wordpress</a:t>
            </a:r>
            <a:endParaRPr kumimoji="0" lang="en-US" sz="6000" b="1" i="0" u="none" strike="noStrike" kern="1200" cap="none" spc="0" normalizeH="0" baseline="0" noProof="0" smtClean="0">
              <a:ln>
                <a:noFill/>
              </a:ln>
              <a:solidFill>
                <a:schemeClr val="bg1"/>
              </a:solidFill>
              <a:effectLst/>
              <a:uLnTx/>
              <a:uFillTx/>
              <a:latin typeface="+mn-lt"/>
              <a:ea typeface="+mn-ea"/>
              <a:cs typeface="+mn-cs"/>
            </a:endParaRPr>
          </a:p>
        </p:txBody>
      </p:sp>
      <p:pic>
        <p:nvPicPr>
          <p:cNvPr id="24579" name="Picture 3" descr="C:\Download\wordpress.jpg"/>
          <p:cNvPicPr>
            <a:picLocks noChangeAspect="1" noChangeArrowheads="1"/>
          </p:cNvPicPr>
          <p:nvPr/>
        </p:nvPicPr>
        <p:blipFill>
          <a:blip r:embed="rId3" cstate="print"/>
          <a:srcRect/>
          <a:stretch>
            <a:fillRect/>
          </a:stretch>
        </p:blipFill>
        <p:spPr bwMode="auto">
          <a:xfrm>
            <a:off x="214282" y="1857364"/>
            <a:ext cx="1357322" cy="1357322"/>
          </a:xfrm>
          <a:prstGeom prst="rect">
            <a:avLst/>
          </a:prstGeom>
          <a:noFill/>
        </p:spPr>
      </p:pic>
      <p:sp>
        <p:nvSpPr>
          <p:cNvPr id="7" name="Espace réservé du contenu 2"/>
          <p:cNvSpPr txBox="1">
            <a:spLocks/>
          </p:cNvSpPr>
          <p:nvPr/>
        </p:nvSpPr>
        <p:spPr bwMode="auto">
          <a:xfrm>
            <a:off x="1785918" y="1928802"/>
            <a:ext cx="7072362" cy="34290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r>
              <a:rPr lang="en-US" sz="2400" smtClean="0">
                <a:latin typeface="+mn-lt"/>
              </a:rPr>
              <a:t>Sebuah </a:t>
            </a:r>
            <a:r>
              <a:rPr lang="en-US" sz="2400" smtClean="0">
                <a:latin typeface="+mn-lt"/>
                <a:hlinkClick r:id="rId4" tooltip="Perangkat lunak blog (halaman belum tersedia)"/>
              </a:rPr>
              <a:t>perangkat lunak blog</a:t>
            </a:r>
            <a:r>
              <a:rPr lang="en-US" sz="2400" smtClean="0">
                <a:latin typeface="+mn-lt"/>
              </a:rPr>
              <a:t> yang ditulis dalam </a:t>
            </a:r>
            <a:r>
              <a:rPr lang="en-US" sz="2400" smtClean="0">
                <a:latin typeface="+mn-lt"/>
                <a:hlinkClick r:id="rId5" tooltip="PHP"/>
              </a:rPr>
              <a:t>PHP</a:t>
            </a:r>
            <a:r>
              <a:rPr lang="en-US" sz="2400" smtClean="0">
                <a:latin typeface="+mn-lt"/>
              </a:rPr>
              <a:t> dan mendukung sistem basis data </a:t>
            </a:r>
            <a:r>
              <a:rPr lang="en-US" sz="2400" smtClean="0">
                <a:latin typeface="+mn-lt"/>
                <a:hlinkClick r:id="rId6" tooltip="MySQL"/>
              </a:rPr>
              <a:t>MySQL</a:t>
            </a:r>
            <a:r>
              <a:rPr lang="en-US" sz="2400" smtClean="0">
                <a:latin typeface="+mn-lt"/>
              </a:rPr>
              <a:t>. WordPress adalah penerus resmi dari </a:t>
            </a:r>
            <a:r>
              <a:rPr lang="en-US" sz="2400" smtClean="0">
                <a:latin typeface="+mn-lt"/>
                <a:hlinkClick r:id="rId7" tooltip="B2/cafelog (halaman belum tersedia)"/>
              </a:rPr>
              <a:t>b2/cafelog</a:t>
            </a:r>
            <a:r>
              <a:rPr lang="en-US" sz="2400" smtClean="0">
                <a:latin typeface="+mn-lt"/>
              </a:rPr>
              <a:t> yang dikembangkan oleh Michel Valdrighi. Nama </a:t>
            </a:r>
            <a:r>
              <a:rPr lang="en-US" sz="2400" i="1" smtClean="0">
                <a:latin typeface="+mn-lt"/>
              </a:rPr>
              <a:t>WordPress</a:t>
            </a:r>
            <a:r>
              <a:rPr lang="en-US" sz="2400" smtClean="0">
                <a:latin typeface="+mn-lt"/>
              </a:rPr>
              <a:t> diusulkan oleh Christine Selleck, teman dari ketua developer, </a:t>
            </a:r>
            <a:r>
              <a:rPr lang="en-US" sz="2400" smtClean="0">
                <a:latin typeface="+mn-lt"/>
                <a:hlinkClick r:id="rId8" tooltip="Matthew Charles Mullenweg"/>
              </a:rPr>
              <a:t>Matthew Charles Mullenweg</a:t>
            </a:r>
            <a:r>
              <a:rPr lang="en-US" sz="2400" smtClean="0">
                <a:latin typeface="+mn-lt"/>
              </a:rPr>
              <a:t>.</a:t>
            </a:r>
          </a:p>
          <a:p>
            <a:pPr algn="just"/>
            <a:r>
              <a:rPr lang="en-US" sz="2400" smtClean="0">
                <a:latin typeface="+mn-lt"/>
              </a:rPr>
              <a:t>Rilis terbaru WordPress adalah versi 2.8.5. WordPress didistribusikan dengan lisensi </a:t>
            </a:r>
            <a:r>
              <a:rPr lang="en-US" sz="2400" smtClean="0">
                <a:latin typeface="+mn-lt"/>
                <a:hlinkClick r:id="rId9" tooltip="GNU General Public License"/>
              </a:rPr>
              <a:t>GNU General Public License</a:t>
            </a:r>
            <a:r>
              <a:rPr lang="en-US" sz="2400" smtClean="0">
                <a:latin typeface="+mn-lt"/>
              </a:rPr>
              <a:t>.</a:t>
            </a:r>
            <a:endParaRPr lang="en-US" sz="2400">
              <a:latin typeface="+mn-lt"/>
            </a:endParaRPr>
          </a:p>
        </p:txBody>
      </p:sp>
      <p:sp>
        <p:nvSpPr>
          <p:cNvPr id="5" name="Espace réservé du contenu 2"/>
          <p:cNvSpPr txBox="1">
            <a:spLocks/>
          </p:cNvSpPr>
          <p:nvPr/>
        </p:nvSpPr>
        <p:spPr bwMode="auto">
          <a:xfrm>
            <a:off x="2438384" y="366690"/>
            <a:ext cx="4500594"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Wordpress</a:t>
            </a:r>
            <a:endParaRPr kumimoji="0" lang="en-US" sz="6000" b="1" i="0" u="none" strike="noStrike" kern="1200" cap="none" spc="0" normalizeH="0" baseline="0" noProof="0" smtClean="0">
              <a:ln>
                <a:noFill/>
              </a:ln>
              <a:effectLst/>
              <a:uLnTx/>
              <a:uFillTx/>
              <a:latin typeface="+mn-lt"/>
              <a:ea typeface="+mn-ea"/>
              <a:cs typeface="+mn-cs"/>
            </a:endParaRPr>
          </a:p>
        </p:txBody>
      </p:sp>
      <p:sp>
        <p:nvSpPr>
          <p:cNvPr id="8" name="Espace réservé du contenu 2"/>
          <p:cNvSpPr txBox="1">
            <a:spLocks/>
          </p:cNvSpPr>
          <p:nvPr/>
        </p:nvSpPr>
        <p:spPr bwMode="auto">
          <a:xfrm>
            <a:off x="1785918" y="6072206"/>
            <a:ext cx="7072362" cy="50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US" sz="2400" smtClean="0">
                <a:latin typeface="+mn-lt"/>
                <a:hlinkClick r:id="rId10"/>
              </a:rPr>
              <a:t>http://id.wikipedia.org/wiki/WordPress</a:t>
            </a:r>
            <a:r>
              <a:rPr lang="en-US" sz="2400" smtClean="0">
                <a:latin typeface="+mn-lt"/>
              </a:rPr>
              <a:t> </a:t>
            </a:r>
            <a:endParaRPr lang="en-US" sz="240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2428860" y="2071678"/>
            <a:ext cx="4500594"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solidFill>
                  <a:schemeClr val="bg1"/>
                </a:solidFill>
                <a:latin typeface="+mn-lt"/>
              </a:rPr>
              <a:t>Wordpress</a:t>
            </a:r>
            <a:endParaRPr kumimoji="0" lang="en-US" sz="6000" b="1" i="0" u="none" strike="noStrike" kern="1200" cap="none" spc="0" normalizeH="0" baseline="0" noProof="0" smtClean="0">
              <a:ln>
                <a:noFill/>
              </a:ln>
              <a:solidFill>
                <a:schemeClr val="bg1"/>
              </a:solidFill>
              <a:effectLst/>
              <a:uLnTx/>
              <a:uFillTx/>
              <a:latin typeface="+mn-lt"/>
              <a:ea typeface="+mn-ea"/>
              <a:cs typeface="+mn-cs"/>
            </a:endParaRPr>
          </a:p>
        </p:txBody>
      </p:sp>
      <p:pic>
        <p:nvPicPr>
          <p:cNvPr id="24579" name="Picture 3" descr="C:\Download\wordpress.jpg"/>
          <p:cNvPicPr>
            <a:picLocks noChangeAspect="1" noChangeArrowheads="1"/>
          </p:cNvPicPr>
          <p:nvPr/>
        </p:nvPicPr>
        <p:blipFill>
          <a:blip r:embed="rId3" cstate="print"/>
          <a:srcRect/>
          <a:stretch>
            <a:fillRect/>
          </a:stretch>
        </p:blipFill>
        <p:spPr bwMode="auto">
          <a:xfrm>
            <a:off x="214282" y="1857364"/>
            <a:ext cx="1357322" cy="1357322"/>
          </a:xfrm>
          <a:prstGeom prst="rect">
            <a:avLst/>
          </a:prstGeom>
          <a:noFill/>
        </p:spPr>
      </p:pic>
      <p:sp>
        <p:nvSpPr>
          <p:cNvPr id="7" name="Espace réservé du contenu 2"/>
          <p:cNvSpPr txBox="1">
            <a:spLocks/>
          </p:cNvSpPr>
          <p:nvPr/>
        </p:nvSpPr>
        <p:spPr bwMode="auto">
          <a:xfrm>
            <a:off x="1785918" y="1928802"/>
            <a:ext cx="7072362" cy="34290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r>
              <a:rPr lang="en-US" sz="2400" smtClean="0"/>
              <a:t>WordPress adalah sebuah content management system(CMS) yaitu software untuk pengembangan dan pengelolaan situs web. WordPress lebih cenderung mengadaptasi konsep blog, sehingga desainnya lebih ke arah desain blog. Sedangkan CMS lain yang juga popular antara lain Joomla dan Mambo yang cenderung digunakan untuk desain portal.</a:t>
            </a:r>
            <a:endParaRPr lang="en-US" sz="2400">
              <a:latin typeface="+mn-lt"/>
            </a:endParaRPr>
          </a:p>
        </p:txBody>
      </p:sp>
      <p:sp>
        <p:nvSpPr>
          <p:cNvPr id="5" name="Espace réservé du contenu 2"/>
          <p:cNvSpPr txBox="1">
            <a:spLocks/>
          </p:cNvSpPr>
          <p:nvPr/>
        </p:nvSpPr>
        <p:spPr bwMode="auto">
          <a:xfrm>
            <a:off x="2438384" y="366690"/>
            <a:ext cx="4500594"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Wordpress</a:t>
            </a:r>
            <a:endParaRPr kumimoji="0" lang="en-US" sz="6000" b="1"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txBox="1">
            <a:spLocks/>
          </p:cNvSpPr>
          <p:nvPr/>
        </p:nvSpPr>
        <p:spPr bwMode="auto">
          <a:xfrm>
            <a:off x="0" y="366690"/>
            <a:ext cx="9144000" cy="99060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Bagaimana membangun wordpress</a:t>
            </a:r>
            <a:endParaRPr kumimoji="0" lang="en-US" sz="3600" b="1" i="0" u="none" strike="noStrike" kern="1200" cap="none" spc="0" normalizeH="0" baseline="0" noProof="0" smtClean="0">
              <a:ln>
                <a:noFill/>
              </a:ln>
              <a:effectLst/>
              <a:uLnTx/>
              <a:uFillTx/>
              <a:latin typeface="+mn-lt"/>
              <a:ea typeface="+mn-ea"/>
              <a:cs typeface="+mn-cs"/>
            </a:endParaRPr>
          </a:p>
        </p:txBody>
      </p:sp>
      <p:sp>
        <p:nvSpPr>
          <p:cNvPr id="8" name="Espace réservé du contenu 2"/>
          <p:cNvSpPr txBox="1">
            <a:spLocks/>
          </p:cNvSpPr>
          <p:nvPr/>
        </p:nvSpPr>
        <p:spPr bwMode="auto">
          <a:xfrm>
            <a:off x="71406" y="1857364"/>
            <a:ext cx="7072362" cy="114300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indent="-457200">
              <a:buAutoNum type="arabicPeriod"/>
            </a:pPr>
            <a:r>
              <a:rPr lang="en-US" sz="2400" smtClean="0">
                <a:latin typeface="+mn-lt"/>
              </a:rPr>
              <a:t>Secara Online</a:t>
            </a:r>
            <a:endParaRPr lang="en-US" sz="2400">
              <a:latin typeface="+mn-lt"/>
            </a:endParaRPr>
          </a:p>
          <a:p>
            <a:pPr marL="457200" indent="-457200"/>
            <a:r>
              <a:rPr lang="en-US" sz="2400" smtClean="0">
                <a:latin typeface="+mn-lt"/>
              </a:rPr>
              <a:t>	</a:t>
            </a:r>
            <a:r>
              <a:rPr lang="en-US" sz="2400" smtClean="0">
                <a:latin typeface="+mn-lt"/>
                <a:hlinkClick r:id="rId3"/>
              </a:rPr>
              <a:t>http://wordpress.com/</a:t>
            </a:r>
            <a:endParaRPr lang="en-US" sz="2400" smtClean="0">
              <a:latin typeface="+mn-lt"/>
            </a:endParaRPr>
          </a:p>
          <a:p>
            <a:pPr marL="457200" indent="-457200"/>
            <a:r>
              <a:rPr lang="en-US" sz="2400" smtClean="0">
                <a:latin typeface="+mn-lt"/>
              </a:rPr>
              <a:t>	</a:t>
            </a:r>
            <a:r>
              <a:rPr lang="en-US" sz="2400" smtClean="0">
                <a:latin typeface="+mn-lt"/>
                <a:hlinkClick r:id="rId4"/>
              </a:rPr>
              <a:t>http://id.wordpress.com/</a:t>
            </a:r>
            <a:r>
              <a:rPr lang="en-US" sz="2400" smtClean="0">
                <a:latin typeface="+mn-lt"/>
              </a:rPr>
              <a:t> </a:t>
            </a:r>
          </a:p>
        </p:txBody>
      </p:sp>
      <p:sp>
        <p:nvSpPr>
          <p:cNvPr id="9" name="Espace réservé du contenu 2"/>
          <p:cNvSpPr txBox="1">
            <a:spLocks/>
          </p:cNvSpPr>
          <p:nvPr/>
        </p:nvSpPr>
        <p:spPr bwMode="auto">
          <a:xfrm>
            <a:off x="71406" y="3286124"/>
            <a:ext cx="7072362" cy="21431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indent="-457200"/>
            <a:r>
              <a:rPr lang="en-US" sz="2400" smtClean="0">
                <a:latin typeface="+mn-lt"/>
              </a:rPr>
              <a:t>2.	Secara Offline</a:t>
            </a:r>
          </a:p>
        </p:txBody>
      </p:sp>
      <p:sp>
        <p:nvSpPr>
          <p:cNvPr id="10" name="Espace réservé du contenu 2"/>
          <p:cNvSpPr txBox="1">
            <a:spLocks/>
          </p:cNvSpPr>
          <p:nvPr/>
        </p:nvSpPr>
        <p:spPr bwMode="auto">
          <a:xfrm>
            <a:off x="1785918" y="3762394"/>
            <a:ext cx="857256" cy="92869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a:t>
            </a:r>
            <a:endParaRPr kumimoji="0" lang="en-US" sz="7200" b="1" i="0" u="none" strike="noStrike" kern="1200" cap="none" spc="0" normalizeH="0" baseline="0" noProof="0" smtClean="0">
              <a:ln>
                <a:noFill/>
              </a:ln>
              <a:effectLst/>
              <a:uLnTx/>
              <a:uFillTx/>
              <a:latin typeface="+mn-lt"/>
              <a:ea typeface="+mn-ea"/>
              <a:cs typeface="+mn-cs"/>
            </a:endParaRPr>
          </a:p>
        </p:txBody>
      </p:sp>
      <p:pic>
        <p:nvPicPr>
          <p:cNvPr id="11" name="Picture 5" descr="C:\Download\wordpress.jpg"/>
          <p:cNvPicPr>
            <a:picLocks noChangeAspect="1" noChangeArrowheads="1"/>
          </p:cNvPicPr>
          <p:nvPr/>
        </p:nvPicPr>
        <p:blipFill>
          <a:blip r:embed="rId5" cstate="print"/>
          <a:srcRect/>
          <a:stretch>
            <a:fillRect/>
          </a:stretch>
        </p:blipFill>
        <p:spPr bwMode="auto">
          <a:xfrm>
            <a:off x="7500958" y="3405204"/>
            <a:ext cx="1523994" cy="1523994"/>
          </a:xfrm>
          <a:prstGeom prst="rect">
            <a:avLst/>
          </a:prstGeom>
          <a:noFill/>
        </p:spPr>
      </p:pic>
      <p:pic>
        <p:nvPicPr>
          <p:cNvPr id="12" name="Picture 6" descr="C:\Download\apache.jpg"/>
          <p:cNvPicPr>
            <a:picLocks noChangeAspect="1" noChangeArrowheads="1"/>
          </p:cNvPicPr>
          <p:nvPr/>
        </p:nvPicPr>
        <p:blipFill>
          <a:blip r:embed="rId6"/>
          <a:srcRect/>
          <a:stretch>
            <a:fillRect/>
          </a:stretch>
        </p:blipFill>
        <p:spPr bwMode="auto">
          <a:xfrm>
            <a:off x="1" y="3781934"/>
            <a:ext cx="1714480" cy="867393"/>
          </a:xfrm>
          <a:prstGeom prst="rect">
            <a:avLst/>
          </a:prstGeom>
          <a:noFill/>
        </p:spPr>
      </p:pic>
      <p:pic>
        <p:nvPicPr>
          <p:cNvPr id="13" name="Picture 7" descr="C:\Download\logo-mysql.jpg"/>
          <p:cNvPicPr>
            <a:picLocks noChangeAspect="1" noChangeArrowheads="1"/>
          </p:cNvPicPr>
          <p:nvPr/>
        </p:nvPicPr>
        <p:blipFill>
          <a:blip r:embed="rId7"/>
          <a:srcRect/>
          <a:stretch>
            <a:fillRect/>
          </a:stretch>
        </p:blipFill>
        <p:spPr bwMode="auto">
          <a:xfrm>
            <a:off x="2571736" y="3548080"/>
            <a:ext cx="1785950" cy="1303325"/>
          </a:xfrm>
          <a:prstGeom prst="rect">
            <a:avLst/>
          </a:prstGeom>
          <a:noFill/>
        </p:spPr>
      </p:pic>
      <p:pic>
        <p:nvPicPr>
          <p:cNvPr id="14" name="Picture 8" descr="C:\Download\php.png"/>
          <p:cNvPicPr>
            <a:picLocks noChangeAspect="1" noChangeArrowheads="1"/>
          </p:cNvPicPr>
          <p:nvPr/>
        </p:nvPicPr>
        <p:blipFill>
          <a:blip r:embed="rId8"/>
          <a:srcRect/>
          <a:stretch>
            <a:fillRect/>
          </a:stretch>
        </p:blipFill>
        <p:spPr bwMode="auto">
          <a:xfrm>
            <a:off x="5214942" y="3690956"/>
            <a:ext cx="1755775" cy="1146175"/>
          </a:xfrm>
          <a:prstGeom prst="rect">
            <a:avLst/>
          </a:prstGeom>
          <a:noFill/>
        </p:spPr>
      </p:pic>
      <p:sp>
        <p:nvSpPr>
          <p:cNvPr id="15" name="Espace réservé du contenu 2"/>
          <p:cNvSpPr txBox="1">
            <a:spLocks/>
          </p:cNvSpPr>
          <p:nvPr/>
        </p:nvSpPr>
        <p:spPr bwMode="auto">
          <a:xfrm>
            <a:off x="4500562" y="3762394"/>
            <a:ext cx="857256" cy="92869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a:t>
            </a:r>
            <a:endParaRPr kumimoji="0" lang="en-US" sz="7200" b="1" i="0" u="none" strike="noStrike" kern="1200" cap="none" spc="0" normalizeH="0" baseline="0" noProof="0" smtClean="0">
              <a:ln>
                <a:noFill/>
              </a:ln>
              <a:effectLst/>
              <a:uLnTx/>
              <a:uFillTx/>
              <a:latin typeface="+mn-lt"/>
              <a:ea typeface="+mn-ea"/>
              <a:cs typeface="+mn-cs"/>
            </a:endParaRPr>
          </a:p>
        </p:txBody>
      </p:sp>
      <p:sp>
        <p:nvSpPr>
          <p:cNvPr id="16" name="Espace réservé du contenu 2"/>
          <p:cNvSpPr txBox="1">
            <a:spLocks/>
          </p:cNvSpPr>
          <p:nvPr/>
        </p:nvSpPr>
        <p:spPr bwMode="auto">
          <a:xfrm>
            <a:off x="6786578" y="3762394"/>
            <a:ext cx="857256" cy="92869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a:t>
            </a:r>
            <a:endParaRPr kumimoji="0" lang="en-US" sz="7200" b="1" i="0" u="none" strike="noStrike" kern="1200" cap="none" spc="0" normalizeH="0" baseline="0" noProof="0" smtClean="0">
              <a:ln>
                <a:noFill/>
              </a:ln>
              <a:effectLst/>
              <a:uLnTx/>
              <a:uFillTx/>
              <a:latin typeface="+mn-lt"/>
              <a:ea typeface="+mn-ea"/>
              <a:cs typeface="+mn-cs"/>
            </a:endParaRPr>
          </a:p>
        </p:txBody>
      </p:sp>
      <p:sp>
        <p:nvSpPr>
          <p:cNvPr id="17" name="Left Brace 16"/>
          <p:cNvSpPr/>
          <p:nvPr/>
        </p:nvSpPr>
        <p:spPr>
          <a:xfrm rot="16200000">
            <a:off x="3143240" y="2428868"/>
            <a:ext cx="642942" cy="5357850"/>
          </a:xfrm>
          <a:prstGeom prst="leftBrace">
            <a:avLst/>
          </a:prstGeom>
          <a:ln w="381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Espace réservé du contenu 2"/>
          <p:cNvSpPr txBox="1">
            <a:spLocks/>
          </p:cNvSpPr>
          <p:nvPr/>
        </p:nvSpPr>
        <p:spPr bwMode="auto">
          <a:xfrm>
            <a:off x="428596" y="5572164"/>
            <a:ext cx="8286808" cy="7143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All In One = AMP ( Apache-MySQL-PHP )</a:t>
            </a:r>
            <a:endParaRPr kumimoji="0" lang="en-US" sz="3600" b="1"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2571736" y="1857364"/>
            <a:ext cx="4500594"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6000" b="1" i="0" u="none" strike="noStrike" kern="1200" cap="none" spc="0" normalizeH="0" baseline="0" noProof="0" smtClean="0">
              <a:ln>
                <a:noFill/>
              </a:ln>
              <a:solidFill>
                <a:schemeClr val="bg1"/>
              </a:solidFill>
              <a:effectLst/>
              <a:uLnTx/>
              <a:uFillTx/>
              <a:latin typeface="+mn-lt"/>
              <a:ea typeface="+mn-ea"/>
              <a:cs typeface="+mn-cs"/>
            </a:endParaRPr>
          </a:p>
        </p:txBody>
      </p:sp>
      <p:sp>
        <p:nvSpPr>
          <p:cNvPr id="5" name="Espace réservé du contenu 2"/>
          <p:cNvSpPr txBox="1">
            <a:spLocks/>
          </p:cNvSpPr>
          <p:nvPr/>
        </p:nvSpPr>
        <p:spPr bwMode="auto">
          <a:xfrm>
            <a:off x="214314" y="357166"/>
            <a:ext cx="8858280" cy="7143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Apa itu sebenarnya paket All In One itu ???</a:t>
            </a:r>
            <a:endParaRPr kumimoji="0" lang="en-US" sz="3600" b="1" i="0" u="none" strike="noStrike" kern="1200" cap="none" spc="0" normalizeH="0" baseline="0" noProof="0" smtClean="0">
              <a:ln>
                <a:noFill/>
              </a:ln>
              <a:effectLst/>
              <a:uLnTx/>
              <a:uFillTx/>
              <a:latin typeface="+mn-lt"/>
              <a:ea typeface="+mn-ea"/>
              <a:cs typeface="+mn-cs"/>
            </a:endParaRPr>
          </a:p>
        </p:txBody>
      </p:sp>
      <p:sp>
        <p:nvSpPr>
          <p:cNvPr id="10" name="Espace réservé du contenu 2"/>
          <p:cNvSpPr txBox="1">
            <a:spLocks/>
          </p:cNvSpPr>
          <p:nvPr/>
        </p:nvSpPr>
        <p:spPr bwMode="auto">
          <a:xfrm>
            <a:off x="285720" y="2500306"/>
            <a:ext cx="8858280" cy="32861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Suatu paket yang hanya dengan satu kali </a:t>
            </a:r>
          </a:p>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Instalasi maka semua paket AMP</a:t>
            </a:r>
          </a:p>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(Apache,MySQL,PHP) tersebut sudah akan </a:t>
            </a:r>
          </a:p>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saling terintegrasi tanpa perlu melakukan </a:t>
            </a:r>
          </a:p>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setting secara manual</a:t>
            </a:r>
            <a:endParaRPr kumimoji="0" lang="en-US" sz="3600" b="1"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2285984" y="1714488"/>
            <a:ext cx="6858016"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smtClean="0">
                <a:ln>
                  <a:noFill/>
                </a:ln>
                <a:effectLst/>
                <a:uLnTx/>
                <a:uFillTx/>
                <a:latin typeface="+mn-lt"/>
                <a:ea typeface="+mn-ea"/>
                <a:cs typeface="+mn-cs"/>
              </a:rPr>
              <a:t>Windows</a:t>
            </a:r>
            <a:r>
              <a:rPr lang="en-US" sz="2400" b="1" baseline="0" smtClean="0">
                <a:latin typeface="+mn-lt"/>
              </a:rPr>
              <a:t>,</a:t>
            </a:r>
            <a:r>
              <a:rPr lang="en-US" sz="2400" b="1" smtClean="0">
                <a:latin typeface="+mn-lt"/>
              </a:rPr>
              <a:t> Apache, MySQL, PHP</a:t>
            </a:r>
          </a:p>
          <a:p>
            <a:pPr marL="342900" lvl="0" indent="-342900" fontAlgn="auto">
              <a:spcBef>
                <a:spcPct val="20000"/>
              </a:spcBef>
              <a:spcAft>
                <a:spcPts val="0"/>
              </a:spcAft>
              <a:defRPr/>
            </a:pPr>
            <a:r>
              <a:rPr lang="en-US" sz="2400" b="1" smtClean="0">
                <a:latin typeface="+mn-lt"/>
                <a:hlinkClick r:id="rId3"/>
              </a:rPr>
              <a:t>http://www.wampserver.com/en/download.php</a:t>
            </a:r>
            <a:r>
              <a:rPr lang="en-US" sz="2400" b="1" smtClean="0">
                <a:latin typeface="+mn-lt"/>
              </a:rPr>
              <a:t> </a:t>
            </a:r>
            <a:endParaRPr kumimoji="0" lang="en-US" sz="2400" b="1" i="0" u="none" strike="noStrike" kern="1200" cap="none" spc="0" normalizeH="0" baseline="0" noProof="0" smtClean="0">
              <a:ln>
                <a:noFill/>
              </a:ln>
              <a:effectLst/>
              <a:uLnTx/>
              <a:uFillTx/>
              <a:latin typeface="+mn-lt"/>
              <a:ea typeface="+mn-ea"/>
              <a:cs typeface="+mn-cs"/>
            </a:endParaRPr>
          </a:p>
        </p:txBody>
      </p:sp>
      <p:sp>
        <p:nvSpPr>
          <p:cNvPr id="5" name="Espace réservé du contenu 2"/>
          <p:cNvSpPr txBox="1">
            <a:spLocks/>
          </p:cNvSpPr>
          <p:nvPr/>
        </p:nvSpPr>
        <p:spPr bwMode="auto">
          <a:xfrm>
            <a:off x="214314" y="357166"/>
            <a:ext cx="8858280" cy="7143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Macam-macam paket All In One</a:t>
            </a:r>
            <a:endParaRPr kumimoji="0" lang="en-US" sz="3600" b="1" i="0" u="none" strike="noStrike" kern="1200" cap="none" spc="0" normalizeH="0" baseline="0" noProof="0" smtClean="0">
              <a:ln>
                <a:noFill/>
              </a:ln>
              <a:effectLst/>
              <a:uLnTx/>
              <a:uFillTx/>
              <a:latin typeface="+mn-lt"/>
              <a:ea typeface="+mn-ea"/>
              <a:cs typeface="+mn-cs"/>
            </a:endParaRPr>
          </a:p>
        </p:txBody>
      </p:sp>
      <p:pic>
        <p:nvPicPr>
          <p:cNvPr id="8" name="Picture 3" descr="C:\Download\mamp-logo.png"/>
          <p:cNvPicPr>
            <a:picLocks noChangeAspect="1" noChangeArrowheads="1"/>
          </p:cNvPicPr>
          <p:nvPr/>
        </p:nvPicPr>
        <p:blipFill>
          <a:blip r:embed="rId4"/>
          <a:srcRect/>
          <a:stretch>
            <a:fillRect/>
          </a:stretch>
        </p:blipFill>
        <p:spPr bwMode="auto">
          <a:xfrm>
            <a:off x="357158" y="4143836"/>
            <a:ext cx="1438278" cy="1356866"/>
          </a:xfrm>
          <a:prstGeom prst="rect">
            <a:avLst/>
          </a:prstGeom>
          <a:noFill/>
        </p:spPr>
      </p:pic>
      <p:pic>
        <p:nvPicPr>
          <p:cNvPr id="9" name="Picture 4" descr="C:\Download\wamp_logo.gif"/>
          <p:cNvPicPr>
            <a:picLocks noChangeAspect="1" noChangeArrowheads="1"/>
          </p:cNvPicPr>
          <p:nvPr/>
        </p:nvPicPr>
        <p:blipFill>
          <a:blip r:embed="rId5"/>
          <a:srcRect/>
          <a:stretch>
            <a:fillRect/>
          </a:stretch>
        </p:blipFill>
        <p:spPr bwMode="auto">
          <a:xfrm>
            <a:off x="428596" y="1704970"/>
            <a:ext cx="1400175" cy="1009650"/>
          </a:xfrm>
          <a:prstGeom prst="rect">
            <a:avLst/>
          </a:prstGeom>
          <a:noFill/>
        </p:spPr>
      </p:pic>
      <p:sp>
        <p:nvSpPr>
          <p:cNvPr id="10" name="Espace réservé du contenu 2"/>
          <p:cNvSpPr txBox="1">
            <a:spLocks/>
          </p:cNvSpPr>
          <p:nvPr/>
        </p:nvSpPr>
        <p:spPr bwMode="auto">
          <a:xfrm>
            <a:off x="4714860" y="5572140"/>
            <a:ext cx="8858280" cy="7143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3600" b="1" i="0" u="none" strike="noStrike" kern="1200" cap="none" spc="0" normalizeH="0" baseline="0" noProof="0" smtClean="0">
              <a:ln>
                <a:noFill/>
              </a:ln>
              <a:effectLst/>
              <a:uLnTx/>
              <a:uFillTx/>
              <a:latin typeface="+mn-lt"/>
              <a:ea typeface="+mn-ea"/>
              <a:cs typeface="+mn-cs"/>
            </a:endParaRPr>
          </a:p>
        </p:txBody>
      </p:sp>
      <p:sp>
        <p:nvSpPr>
          <p:cNvPr id="11" name="Espace réservé du contenu 2"/>
          <p:cNvSpPr txBox="1">
            <a:spLocks/>
          </p:cNvSpPr>
          <p:nvPr/>
        </p:nvSpPr>
        <p:spPr bwMode="auto">
          <a:xfrm>
            <a:off x="2285984" y="4500570"/>
            <a:ext cx="6858016"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smtClean="0">
                <a:ln>
                  <a:noFill/>
                </a:ln>
                <a:effectLst/>
                <a:uLnTx/>
                <a:uFillTx/>
                <a:latin typeface="+mn-lt"/>
                <a:ea typeface="+mn-ea"/>
                <a:cs typeface="+mn-cs"/>
              </a:rPr>
              <a:t>Mac</a:t>
            </a:r>
            <a:r>
              <a:rPr lang="en-US" sz="2400" b="1" baseline="0" smtClean="0">
                <a:latin typeface="+mn-lt"/>
              </a:rPr>
              <a:t>,</a:t>
            </a:r>
            <a:r>
              <a:rPr lang="en-US" sz="2400" b="1" smtClean="0">
                <a:latin typeface="+mn-lt"/>
              </a:rPr>
              <a:t> Apache, MySQL, PHP</a:t>
            </a:r>
          </a:p>
          <a:p>
            <a:pPr marL="342900" lvl="0" indent="-342900" fontAlgn="auto">
              <a:spcBef>
                <a:spcPct val="20000"/>
              </a:spcBef>
              <a:spcAft>
                <a:spcPts val="0"/>
              </a:spcAft>
              <a:defRPr/>
            </a:pPr>
            <a:r>
              <a:rPr lang="en-US" sz="2400" b="1" smtClean="0">
                <a:latin typeface="+mn-lt"/>
                <a:hlinkClick r:id="rId6"/>
              </a:rPr>
              <a:t>http://www.mamp.info/en/downloads/index.html</a:t>
            </a:r>
            <a:r>
              <a:rPr lang="en-US" sz="2400" b="1" smtClean="0">
                <a:latin typeface="+mn-lt"/>
              </a:rPr>
              <a:t> </a:t>
            </a:r>
            <a:endParaRPr kumimoji="0" lang="en-US" sz="2400" b="1" i="0" u="none" strike="noStrike" kern="1200" cap="none" spc="0" normalizeH="0" baseline="0" noProof="0" smtClean="0">
              <a:ln>
                <a:noFill/>
              </a:ln>
              <a:effectLst/>
              <a:uLnTx/>
              <a:uFillTx/>
              <a:latin typeface="+mn-lt"/>
              <a:ea typeface="+mn-ea"/>
              <a:cs typeface="+mn-cs"/>
            </a:endParaRPr>
          </a:p>
        </p:txBody>
      </p:sp>
      <p:sp>
        <p:nvSpPr>
          <p:cNvPr id="12" name="Espace réservé du contenu 2"/>
          <p:cNvSpPr txBox="1">
            <a:spLocks/>
          </p:cNvSpPr>
          <p:nvPr/>
        </p:nvSpPr>
        <p:spPr bwMode="auto">
          <a:xfrm>
            <a:off x="2285984" y="5786454"/>
            <a:ext cx="6858016"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lvl="0" indent="-342900" fontAlgn="auto">
              <a:spcBef>
                <a:spcPct val="20000"/>
              </a:spcBef>
              <a:spcAft>
                <a:spcPts val="0"/>
              </a:spcAft>
              <a:defRPr/>
            </a:pPr>
            <a:r>
              <a:rPr lang="en-US" sz="2400" b="1" smtClean="0">
                <a:latin typeface="+mn-lt"/>
              </a:rPr>
              <a:t>Cross-Platform (X) </a:t>
            </a:r>
            <a:r>
              <a:rPr lang="en-US" sz="2400" b="1" baseline="0" smtClean="0">
                <a:latin typeface="+mn-lt"/>
              </a:rPr>
              <a:t>,</a:t>
            </a:r>
            <a:r>
              <a:rPr lang="en-US" sz="2400" b="1" smtClean="0">
                <a:latin typeface="+mn-lt"/>
              </a:rPr>
              <a:t> Apache, MySQL, PHP and Perl</a:t>
            </a:r>
          </a:p>
          <a:p>
            <a:pPr marL="342900" lvl="0" indent="-342900" fontAlgn="auto">
              <a:spcBef>
                <a:spcPct val="20000"/>
              </a:spcBef>
              <a:spcAft>
                <a:spcPts val="0"/>
              </a:spcAft>
              <a:defRPr/>
            </a:pPr>
            <a:r>
              <a:rPr lang="en-US" sz="2400" b="1" smtClean="0">
                <a:latin typeface="+mn-lt"/>
                <a:hlinkClick r:id="rId7"/>
              </a:rPr>
              <a:t>http://www.apachefriends.org/en/xampp.html</a:t>
            </a:r>
            <a:r>
              <a:rPr lang="en-US" sz="2400" b="1" smtClean="0">
                <a:latin typeface="+mn-lt"/>
              </a:rPr>
              <a:t> </a:t>
            </a:r>
            <a:endParaRPr kumimoji="0" lang="en-US" sz="2400" b="1" i="0" u="none" strike="noStrike" kern="1200" cap="none" spc="0" normalizeH="0" baseline="0" noProof="0" smtClean="0">
              <a:ln>
                <a:noFill/>
              </a:ln>
              <a:effectLst/>
              <a:uLnTx/>
              <a:uFillTx/>
              <a:latin typeface="+mn-lt"/>
              <a:ea typeface="+mn-ea"/>
              <a:cs typeface="+mn-cs"/>
            </a:endParaRPr>
          </a:p>
        </p:txBody>
      </p:sp>
      <p:pic>
        <p:nvPicPr>
          <p:cNvPr id="1026" name="Picture 2" descr="C:\Download\lamp-linux_apache_mysql_php.jpg"/>
          <p:cNvPicPr>
            <a:picLocks noChangeAspect="1" noChangeArrowheads="1"/>
          </p:cNvPicPr>
          <p:nvPr/>
        </p:nvPicPr>
        <p:blipFill>
          <a:blip r:embed="rId8"/>
          <a:srcRect/>
          <a:stretch>
            <a:fillRect/>
          </a:stretch>
        </p:blipFill>
        <p:spPr bwMode="auto">
          <a:xfrm>
            <a:off x="142876" y="2857496"/>
            <a:ext cx="2071670" cy="979960"/>
          </a:xfrm>
          <a:prstGeom prst="rect">
            <a:avLst/>
          </a:prstGeom>
          <a:noFill/>
        </p:spPr>
      </p:pic>
      <p:pic>
        <p:nvPicPr>
          <p:cNvPr id="1027" name="Picture 3" descr="C:\Download\xampp.jpg"/>
          <p:cNvPicPr>
            <a:picLocks noChangeAspect="1" noChangeArrowheads="1"/>
          </p:cNvPicPr>
          <p:nvPr/>
        </p:nvPicPr>
        <p:blipFill>
          <a:blip r:embed="rId9"/>
          <a:srcRect/>
          <a:stretch>
            <a:fillRect/>
          </a:stretch>
        </p:blipFill>
        <p:spPr bwMode="auto">
          <a:xfrm>
            <a:off x="171432" y="5857892"/>
            <a:ext cx="2114552" cy="743397"/>
          </a:xfrm>
          <a:prstGeom prst="rect">
            <a:avLst/>
          </a:prstGeom>
          <a:noFill/>
        </p:spPr>
      </p:pic>
      <p:sp>
        <p:nvSpPr>
          <p:cNvPr id="13" name="Espace réservé du contenu 2"/>
          <p:cNvSpPr txBox="1">
            <a:spLocks/>
          </p:cNvSpPr>
          <p:nvPr/>
        </p:nvSpPr>
        <p:spPr bwMode="auto">
          <a:xfrm>
            <a:off x="2285984" y="3071810"/>
            <a:ext cx="6858016" cy="128588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smtClean="0">
                <a:ln>
                  <a:noFill/>
                </a:ln>
                <a:effectLst/>
                <a:uLnTx/>
                <a:uFillTx/>
                <a:latin typeface="+mn-lt"/>
                <a:ea typeface="+mn-ea"/>
                <a:cs typeface="+mn-cs"/>
              </a:rPr>
              <a:t>Linux</a:t>
            </a:r>
            <a:r>
              <a:rPr lang="en-US" sz="2400" b="1" baseline="0" smtClean="0">
                <a:latin typeface="+mn-lt"/>
              </a:rPr>
              <a:t>,</a:t>
            </a:r>
            <a:r>
              <a:rPr lang="en-US" sz="2400" b="1" smtClean="0">
                <a:latin typeface="+mn-lt"/>
              </a:rPr>
              <a:t> Apache, MySQL, PHP</a:t>
            </a:r>
          </a:p>
          <a:p>
            <a:pPr marL="342900" lvl="0" indent="-342900" fontAlgn="auto">
              <a:spcBef>
                <a:spcPct val="20000"/>
              </a:spcBef>
              <a:spcAft>
                <a:spcPts val="0"/>
              </a:spcAft>
              <a:defRPr/>
            </a:pPr>
            <a:r>
              <a:rPr lang="en-US" sz="2400" b="1" smtClean="0">
                <a:latin typeface="+mn-lt"/>
                <a:hlinkClick r:id="rId10"/>
              </a:rPr>
              <a:t>http://www.sph.umich.edu/csg/abecasis/LAMP/</a:t>
            </a:r>
          </a:p>
          <a:p>
            <a:pPr marL="342900" lvl="0" indent="-342900" fontAlgn="auto">
              <a:spcBef>
                <a:spcPct val="20000"/>
              </a:spcBef>
              <a:spcAft>
                <a:spcPts val="0"/>
              </a:spcAft>
              <a:defRPr/>
            </a:pPr>
            <a:r>
              <a:rPr lang="en-US" sz="2400" b="1" smtClean="0">
                <a:latin typeface="+mn-lt"/>
                <a:hlinkClick r:id="rId10"/>
              </a:rPr>
              <a:t>download/</a:t>
            </a:r>
            <a:r>
              <a:rPr lang="en-US" sz="2400" b="1" smtClean="0">
                <a:latin typeface="+mn-lt"/>
              </a:rPr>
              <a:t> </a:t>
            </a:r>
            <a:endParaRPr kumimoji="0" lang="en-US" sz="2400" b="1"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blinds(horizontal)">
                                      <p:cBhvr>
                                        <p:cTn id="37" dur="500"/>
                                        <p:tgtEl>
                                          <p:spTgt spid="10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2571736" y="1857364"/>
            <a:ext cx="4500594" cy="14287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6000" b="1" i="0" u="none" strike="noStrike" kern="1200" cap="none" spc="0" normalizeH="0" baseline="0" noProof="0" smtClean="0">
              <a:ln>
                <a:noFill/>
              </a:ln>
              <a:solidFill>
                <a:schemeClr val="bg1"/>
              </a:solidFill>
              <a:effectLst/>
              <a:uLnTx/>
              <a:uFillTx/>
              <a:latin typeface="+mn-lt"/>
              <a:ea typeface="+mn-ea"/>
              <a:cs typeface="+mn-cs"/>
            </a:endParaRPr>
          </a:p>
        </p:txBody>
      </p:sp>
      <p:sp>
        <p:nvSpPr>
          <p:cNvPr id="5" name="Espace réservé du contenu 2"/>
          <p:cNvSpPr txBox="1">
            <a:spLocks/>
          </p:cNvSpPr>
          <p:nvPr/>
        </p:nvSpPr>
        <p:spPr bwMode="auto">
          <a:xfrm>
            <a:off x="0" y="142876"/>
            <a:ext cx="9144000" cy="150017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Secara teknis kebutuhan untuk membangun</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3600" b="1" smtClean="0">
                <a:latin typeface="+mn-lt"/>
              </a:rPr>
              <a:t>website offline menggunakan wordpress</a:t>
            </a:r>
          </a:p>
        </p:txBody>
      </p:sp>
      <p:sp>
        <p:nvSpPr>
          <p:cNvPr id="10" name="Espace réservé du contenu 2"/>
          <p:cNvSpPr txBox="1">
            <a:spLocks/>
          </p:cNvSpPr>
          <p:nvPr/>
        </p:nvSpPr>
        <p:spPr bwMode="auto">
          <a:xfrm>
            <a:off x="1928826" y="3214686"/>
            <a:ext cx="785818" cy="10715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a:t>
            </a:r>
            <a:endParaRPr kumimoji="0" lang="en-US" sz="7200" b="1" i="0" u="none" strike="noStrike" kern="1200" cap="none" spc="0" normalizeH="0" baseline="0" noProof="0" smtClean="0">
              <a:ln>
                <a:noFill/>
              </a:ln>
              <a:effectLst/>
              <a:uLnTx/>
              <a:uFillTx/>
              <a:latin typeface="+mn-lt"/>
              <a:ea typeface="+mn-ea"/>
              <a:cs typeface="+mn-cs"/>
            </a:endParaRPr>
          </a:p>
        </p:txBody>
      </p:sp>
      <p:pic>
        <p:nvPicPr>
          <p:cNvPr id="1029" name="Picture 5" descr="C:\Download\wordpress.jpg"/>
          <p:cNvPicPr>
            <a:picLocks noChangeAspect="1" noChangeArrowheads="1"/>
          </p:cNvPicPr>
          <p:nvPr/>
        </p:nvPicPr>
        <p:blipFill>
          <a:blip r:embed="rId3"/>
          <a:srcRect/>
          <a:stretch>
            <a:fillRect/>
          </a:stretch>
        </p:blipFill>
        <p:spPr bwMode="auto">
          <a:xfrm>
            <a:off x="2643206" y="2952730"/>
            <a:ext cx="1785950" cy="1785950"/>
          </a:xfrm>
          <a:prstGeom prst="rect">
            <a:avLst/>
          </a:prstGeom>
          <a:noFill/>
        </p:spPr>
      </p:pic>
      <p:pic>
        <p:nvPicPr>
          <p:cNvPr id="2050" name="Picture 2" descr="C:\Download\server.png"/>
          <p:cNvPicPr>
            <a:picLocks noChangeAspect="1" noChangeArrowheads="1"/>
          </p:cNvPicPr>
          <p:nvPr/>
        </p:nvPicPr>
        <p:blipFill>
          <a:blip r:embed="rId4"/>
          <a:srcRect/>
          <a:stretch>
            <a:fillRect/>
          </a:stretch>
        </p:blipFill>
        <p:spPr bwMode="auto">
          <a:xfrm>
            <a:off x="571504" y="3214686"/>
            <a:ext cx="1285884" cy="1285884"/>
          </a:xfrm>
          <a:prstGeom prst="rect">
            <a:avLst/>
          </a:prstGeom>
          <a:noFill/>
        </p:spPr>
      </p:pic>
      <p:sp>
        <p:nvSpPr>
          <p:cNvPr id="11" name="Espace réservé du contenu 2"/>
          <p:cNvSpPr txBox="1">
            <a:spLocks/>
          </p:cNvSpPr>
          <p:nvPr/>
        </p:nvSpPr>
        <p:spPr bwMode="auto">
          <a:xfrm>
            <a:off x="4643438" y="3214686"/>
            <a:ext cx="785818" cy="10715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a:t>
            </a:r>
            <a:endParaRPr kumimoji="0" lang="en-US" sz="7200" b="1" i="0" u="none" strike="noStrike" kern="1200" cap="none" spc="0" normalizeH="0" baseline="0" noProof="0" smtClean="0">
              <a:ln>
                <a:noFill/>
              </a:ln>
              <a:effectLst/>
              <a:uLnTx/>
              <a:uFillTx/>
              <a:latin typeface="+mn-lt"/>
              <a:ea typeface="+mn-ea"/>
              <a:cs typeface="+mn-cs"/>
            </a:endParaRPr>
          </a:p>
        </p:txBody>
      </p:sp>
      <p:pic>
        <p:nvPicPr>
          <p:cNvPr id="2051" name="Picture 3" descr="C:\Download\microsoft-reveals-details-of-ie8.jpg"/>
          <p:cNvPicPr>
            <a:picLocks noChangeAspect="1" noChangeArrowheads="1"/>
          </p:cNvPicPr>
          <p:nvPr/>
        </p:nvPicPr>
        <p:blipFill>
          <a:blip r:embed="rId5"/>
          <a:srcRect/>
          <a:stretch>
            <a:fillRect/>
          </a:stretch>
        </p:blipFill>
        <p:spPr bwMode="auto">
          <a:xfrm>
            <a:off x="5357818" y="1928802"/>
            <a:ext cx="1181100" cy="1181100"/>
          </a:xfrm>
          <a:prstGeom prst="rect">
            <a:avLst/>
          </a:prstGeom>
          <a:noFill/>
        </p:spPr>
      </p:pic>
      <p:pic>
        <p:nvPicPr>
          <p:cNvPr id="2052" name="Picture 4" descr="C:\Download\mozilla-firefox.jpg"/>
          <p:cNvPicPr>
            <a:picLocks noChangeAspect="1" noChangeArrowheads="1"/>
          </p:cNvPicPr>
          <p:nvPr/>
        </p:nvPicPr>
        <p:blipFill>
          <a:blip r:embed="rId6" cstate="print"/>
          <a:srcRect/>
          <a:stretch>
            <a:fillRect/>
          </a:stretch>
        </p:blipFill>
        <p:spPr bwMode="auto">
          <a:xfrm>
            <a:off x="5429256" y="3357562"/>
            <a:ext cx="1123950" cy="1085850"/>
          </a:xfrm>
          <a:prstGeom prst="rect">
            <a:avLst/>
          </a:prstGeom>
          <a:noFill/>
        </p:spPr>
      </p:pic>
      <p:pic>
        <p:nvPicPr>
          <p:cNvPr id="2053" name="Picture 5" descr="C:\Download\opera_logo.png"/>
          <p:cNvPicPr>
            <a:picLocks noChangeAspect="1" noChangeArrowheads="1"/>
          </p:cNvPicPr>
          <p:nvPr/>
        </p:nvPicPr>
        <p:blipFill>
          <a:blip r:embed="rId7" cstate="print"/>
          <a:srcRect/>
          <a:stretch>
            <a:fillRect/>
          </a:stretch>
        </p:blipFill>
        <p:spPr bwMode="auto">
          <a:xfrm>
            <a:off x="5286380" y="4714884"/>
            <a:ext cx="1357322" cy="1139238"/>
          </a:xfrm>
          <a:prstGeom prst="rect">
            <a:avLst/>
          </a:prstGeom>
          <a:noFill/>
        </p:spPr>
      </p:pic>
      <p:sp>
        <p:nvSpPr>
          <p:cNvPr id="18" name="Espace réservé du contenu 2"/>
          <p:cNvSpPr txBox="1">
            <a:spLocks/>
          </p:cNvSpPr>
          <p:nvPr/>
        </p:nvSpPr>
        <p:spPr bwMode="auto">
          <a:xfrm>
            <a:off x="428628" y="4572008"/>
            <a:ext cx="1500198" cy="50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2000" b="1" smtClean="0">
                <a:latin typeface="+mn-lt"/>
              </a:rPr>
              <a:t>Webserver</a:t>
            </a:r>
            <a:endParaRPr kumimoji="0" lang="en-US" sz="2000" b="1" i="0" u="none" strike="noStrike" kern="1200" cap="none" spc="0" normalizeH="0" baseline="0" noProof="0" smtClean="0">
              <a:ln>
                <a:noFill/>
              </a:ln>
              <a:effectLst/>
              <a:uLnTx/>
              <a:uFillTx/>
              <a:latin typeface="+mn-lt"/>
              <a:ea typeface="+mn-ea"/>
              <a:cs typeface="+mn-cs"/>
            </a:endParaRPr>
          </a:p>
        </p:txBody>
      </p:sp>
      <p:pic>
        <p:nvPicPr>
          <p:cNvPr id="21" name="Picture 3" descr="C:\Download\xampp.jpg"/>
          <p:cNvPicPr>
            <a:picLocks noChangeAspect="1" noChangeArrowheads="1"/>
          </p:cNvPicPr>
          <p:nvPr/>
        </p:nvPicPr>
        <p:blipFill>
          <a:blip r:embed="rId8"/>
          <a:srcRect/>
          <a:stretch>
            <a:fillRect/>
          </a:stretch>
        </p:blipFill>
        <p:spPr bwMode="auto">
          <a:xfrm>
            <a:off x="71438" y="2471289"/>
            <a:ext cx="2114552" cy="743397"/>
          </a:xfrm>
          <a:prstGeom prst="rect">
            <a:avLst/>
          </a:prstGeom>
          <a:noFill/>
        </p:spPr>
      </p:pic>
      <p:sp>
        <p:nvSpPr>
          <p:cNvPr id="22" name="Espace réservé du contenu 2"/>
          <p:cNvSpPr txBox="1">
            <a:spLocks/>
          </p:cNvSpPr>
          <p:nvPr/>
        </p:nvSpPr>
        <p:spPr bwMode="auto">
          <a:xfrm>
            <a:off x="5572132" y="6000768"/>
            <a:ext cx="1071570" cy="50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2000" b="1" smtClean="0">
                <a:latin typeface="+mn-lt"/>
              </a:rPr>
              <a:t>Browser</a:t>
            </a:r>
            <a:endParaRPr kumimoji="0" lang="en-US" sz="2000" b="1" i="0" u="none" strike="noStrike" kern="1200" cap="none" spc="0" normalizeH="0" baseline="0" noProof="0" smtClean="0">
              <a:ln>
                <a:noFill/>
              </a:ln>
              <a:effectLst/>
              <a:uLnTx/>
              <a:uFillTx/>
              <a:latin typeface="+mn-lt"/>
              <a:ea typeface="+mn-ea"/>
              <a:cs typeface="+mn-cs"/>
            </a:endParaRPr>
          </a:p>
        </p:txBody>
      </p:sp>
      <p:sp>
        <p:nvSpPr>
          <p:cNvPr id="23" name="Espace réservé du contenu 2"/>
          <p:cNvSpPr txBox="1">
            <a:spLocks/>
          </p:cNvSpPr>
          <p:nvPr/>
        </p:nvSpPr>
        <p:spPr bwMode="auto">
          <a:xfrm>
            <a:off x="3214710" y="4857760"/>
            <a:ext cx="1071570" cy="50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2000" b="1" smtClean="0">
                <a:latin typeface="+mn-lt"/>
              </a:rPr>
              <a:t>CMS</a:t>
            </a:r>
            <a:endParaRPr kumimoji="0" lang="en-US" sz="2000" b="1" i="0" u="none" strike="noStrike" kern="1200" cap="none" spc="0" normalizeH="0" baseline="0" noProof="0" smtClean="0">
              <a:ln>
                <a:noFill/>
              </a:ln>
              <a:effectLst/>
              <a:uLnTx/>
              <a:uFillTx/>
              <a:latin typeface="+mn-lt"/>
              <a:ea typeface="+mn-ea"/>
              <a:cs typeface="+mn-cs"/>
            </a:endParaRPr>
          </a:p>
        </p:txBody>
      </p:sp>
      <p:sp>
        <p:nvSpPr>
          <p:cNvPr id="24" name="Espace réservé du contenu 2"/>
          <p:cNvSpPr txBox="1">
            <a:spLocks/>
          </p:cNvSpPr>
          <p:nvPr/>
        </p:nvSpPr>
        <p:spPr bwMode="auto">
          <a:xfrm>
            <a:off x="6786578" y="3214686"/>
            <a:ext cx="785818" cy="10715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7200" b="1" smtClean="0">
                <a:latin typeface="+mn-lt"/>
              </a:rPr>
              <a:t>+</a:t>
            </a:r>
            <a:endParaRPr kumimoji="0" lang="en-US" sz="7200" b="1" i="0" u="none" strike="noStrike" kern="1200" cap="none" spc="0" normalizeH="0" baseline="0" noProof="0" smtClean="0">
              <a:ln>
                <a:noFill/>
              </a:ln>
              <a:effectLst/>
              <a:uLnTx/>
              <a:uFillTx/>
              <a:latin typeface="+mn-lt"/>
              <a:ea typeface="+mn-ea"/>
              <a:cs typeface="+mn-cs"/>
            </a:endParaRPr>
          </a:p>
        </p:txBody>
      </p:sp>
      <p:pic>
        <p:nvPicPr>
          <p:cNvPr id="25" name="Picture 2" descr="C:\Download\User-256x256.png"/>
          <p:cNvPicPr>
            <a:picLocks noChangeAspect="1" noChangeArrowheads="1"/>
          </p:cNvPicPr>
          <p:nvPr/>
        </p:nvPicPr>
        <p:blipFill>
          <a:blip r:embed="rId9"/>
          <a:srcRect/>
          <a:stretch>
            <a:fillRect/>
          </a:stretch>
        </p:blipFill>
        <p:spPr bwMode="auto">
          <a:xfrm>
            <a:off x="7500958" y="3071810"/>
            <a:ext cx="1500198" cy="1500198"/>
          </a:xfrm>
          <a:prstGeom prst="rect">
            <a:avLst/>
          </a:prstGeom>
          <a:noFill/>
        </p:spPr>
      </p:pic>
      <p:sp>
        <p:nvSpPr>
          <p:cNvPr id="26" name="Espace réservé du contenu 2"/>
          <p:cNvSpPr txBox="1">
            <a:spLocks/>
          </p:cNvSpPr>
          <p:nvPr/>
        </p:nvSpPr>
        <p:spPr bwMode="auto">
          <a:xfrm>
            <a:off x="7286676" y="4643446"/>
            <a:ext cx="2000232" cy="8572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lang="en-US" sz="2000" b="1" smtClean="0">
                <a:latin typeface="+mn-lt"/>
              </a:rPr>
              <a:t>Web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lang="en-US" sz="2000" b="1" smtClean="0">
                <a:latin typeface="+mn-lt"/>
              </a:rPr>
              <a:t>Develop</a:t>
            </a:r>
            <a:endParaRPr kumimoji="0" lang="en-US" sz="2000" b="1"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linds(horizontal)">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blinds(horizontal)">
                                      <p:cBhvr>
                                        <p:cTn id="42" dur="500"/>
                                        <p:tgtEl>
                                          <p:spTgt spid="20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blinds(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53"/>
                                        </p:tgtEl>
                                        <p:attrNameLst>
                                          <p:attrName>style.visibility</p:attrName>
                                        </p:attrNameLst>
                                      </p:cBhvr>
                                      <p:to>
                                        <p:strVal val="visible"/>
                                      </p:to>
                                    </p:set>
                                    <p:animEffect transition="in" filter="blinds(horizontal)">
                                      <p:cBhvr>
                                        <p:cTn id="52" dur="500"/>
                                        <p:tgtEl>
                                          <p:spTgt spid="205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22" grpId="0"/>
      <p:bldP spid="23" grpId="0"/>
      <p:bldP spid="24"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Yang akan kita bahas :</a:t>
            </a:r>
            <a:endParaRPr lang="fr-FR" b="1" dirty="0" smtClean="0"/>
          </a:p>
        </p:txBody>
      </p:sp>
      <p:pic>
        <p:nvPicPr>
          <p:cNvPr id="22530" name="Picture 2" descr="C:\Download\User-256x256.png"/>
          <p:cNvPicPr>
            <a:picLocks noChangeAspect="1" noChangeArrowheads="1"/>
          </p:cNvPicPr>
          <p:nvPr/>
        </p:nvPicPr>
        <p:blipFill>
          <a:blip r:embed="rId3"/>
          <a:srcRect/>
          <a:stretch>
            <a:fillRect/>
          </a:stretch>
        </p:blipFill>
        <p:spPr bwMode="auto">
          <a:xfrm>
            <a:off x="3419484" y="4143380"/>
            <a:ext cx="2438400" cy="2438400"/>
          </a:xfrm>
          <a:prstGeom prst="rect">
            <a:avLst/>
          </a:prstGeom>
          <a:noFill/>
        </p:spPr>
      </p:pic>
      <p:pic>
        <p:nvPicPr>
          <p:cNvPr id="16" name="Picture 3" descr="C:\Download\xampp.jpg"/>
          <p:cNvPicPr>
            <a:picLocks noChangeAspect="1" noChangeArrowheads="1"/>
          </p:cNvPicPr>
          <p:nvPr/>
        </p:nvPicPr>
        <p:blipFill>
          <a:blip r:embed="rId4"/>
          <a:srcRect/>
          <a:stretch>
            <a:fillRect/>
          </a:stretch>
        </p:blipFill>
        <p:spPr bwMode="auto">
          <a:xfrm>
            <a:off x="-1" y="2071678"/>
            <a:ext cx="4064029" cy="1428760"/>
          </a:xfrm>
          <a:prstGeom prst="rect">
            <a:avLst/>
          </a:prstGeom>
          <a:noFill/>
        </p:spPr>
      </p:pic>
      <p:pic>
        <p:nvPicPr>
          <p:cNvPr id="17" name="Picture 5" descr="C:\Download\wordpress.jpg"/>
          <p:cNvPicPr>
            <a:picLocks noChangeAspect="1" noChangeArrowheads="1"/>
          </p:cNvPicPr>
          <p:nvPr/>
        </p:nvPicPr>
        <p:blipFill>
          <a:blip r:embed="rId5"/>
          <a:srcRect/>
          <a:stretch>
            <a:fillRect/>
          </a:stretch>
        </p:blipFill>
        <p:spPr bwMode="auto">
          <a:xfrm>
            <a:off x="6929454" y="1714488"/>
            <a:ext cx="1785950" cy="1785950"/>
          </a:xfrm>
          <a:prstGeom prst="rect">
            <a:avLst/>
          </a:prstGeom>
          <a:noFill/>
        </p:spPr>
      </p:pic>
      <p:cxnSp>
        <p:nvCxnSpPr>
          <p:cNvPr id="30" name="Straight Connector 29"/>
          <p:cNvCxnSpPr/>
          <p:nvPr/>
        </p:nvCxnSpPr>
        <p:spPr>
          <a:xfrm>
            <a:off x="2357422" y="3429000"/>
            <a:ext cx="1428760" cy="10001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5572133" y="3500438"/>
            <a:ext cx="1214446" cy="92869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857224" y="2428868"/>
            <a:ext cx="7858148" cy="1143000"/>
          </a:xfrm>
        </p:spPr>
        <p:txBody>
          <a:bodyPr rtlCol="0">
            <a:normAutofit fontScale="90000"/>
          </a:bodyPr>
          <a:lstStyle/>
          <a:p>
            <a:pPr algn="l" fontAlgn="auto">
              <a:spcAft>
                <a:spcPts val="0"/>
              </a:spcAft>
              <a:defRPr/>
            </a:pPr>
            <a:r>
              <a:rPr lang="fr-FR" b="1" smtClean="0"/>
              <a:t>Ada pertanyaan sebelum ke materi Instalasi XAMPP ?</a:t>
            </a:r>
            <a:endParaRPr lang="fr-FR"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2285984" y="2428868"/>
            <a:ext cx="4929222" cy="1143000"/>
          </a:xfrm>
        </p:spPr>
        <p:txBody>
          <a:bodyPr rtlCol="0">
            <a:normAutofit/>
          </a:bodyPr>
          <a:lstStyle/>
          <a:p>
            <a:pPr algn="l" fontAlgn="auto">
              <a:spcAft>
                <a:spcPts val="0"/>
              </a:spcAft>
              <a:defRPr/>
            </a:pPr>
            <a:r>
              <a:rPr lang="fr-FR" b="1" smtClean="0"/>
              <a:t>Instalasi Webserver </a:t>
            </a:r>
            <a:endParaRPr lang="fr-FR" b="1" dirty="0" smtClean="0"/>
          </a:p>
        </p:txBody>
      </p:sp>
      <p:pic>
        <p:nvPicPr>
          <p:cNvPr id="4" name="Picture 3" descr="C:\Download\xampp.jpg"/>
          <p:cNvPicPr>
            <a:picLocks noChangeAspect="1" noChangeArrowheads="1"/>
          </p:cNvPicPr>
          <p:nvPr/>
        </p:nvPicPr>
        <p:blipFill>
          <a:blip r:embed="rId3"/>
          <a:srcRect/>
          <a:stretch>
            <a:fillRect/>
          </a:stretch>
        </p:blipFill>
        <p:spPr bwMode="auto">
          <a:xfrm>
            <a:off x="2714612" y="3286124"/>
            <a:ext cx="4064029" cy="142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3074" name="Picture 1"/>
          <p:cNvPicPr>
            <a:picLocks noChangeAspect="1" noChangeArrowheads="1"/>
          </p:cNvPicPr>
          <p:nvPr/>
        </p:nvPicPr>
        <p:blipFill>
          <a:blip r:embed="rId3"/>
          <a:srcRect/>
          <a:stretch>
            <a:fillRect/>
          </a:stretch>
        </p:blipFill>
        <p:spPr bwMode="auto">
          <a:xfrm>
            <a:off x="1428728" y="2143116"/>
            <a:ext cx="6399809" cy="3459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785850" y="2928934"/>
            <a:ext cx="8329612" cy="1143000"/>
          </a:xfrm>
        </p:spPr>
        <p:txBody>
          <a:bodyPr rtlCol="0">
            <a:noAutofit/>
          </a:bodyPr>
          <a:lstStyle/>
          <a:p>
            <a:pPr fontAlgn="auto">
              <a:spcAft>
                <a:spcPts val="0"/>
              </a:spcAft>
              <a:defRPr/>
            </a:pPr>
            <a:r>
              <a:rPr lang="fr-CA" sz="7200" b="1" smtClean="0">
                <a:solidFill>
                  <a:schemeClr val="tx1">
                    <a:lumMod val="75000"/>
                    <a:lumOff val="25000"/>
                  </a:schemeClr>
                </a:solidFill>
              </a:rPr>
              <a:t>Website ?</a:t>
            </a:r>
            <a:endParaRPr lang="fr-FR" sz="7200" b="1" dirty="0" smtClean="0">
              <a:solidFill>
                <a:schemeClr val="tx1">
                  <a:lumMod val="75000"/>
                  <a:lumOff val="25000"/>
                </a:schemeClr>
              </a:solidFill>
            </a:endParaRPr>
          </a:p>
        </p:txBody>
      </p:sp>
      <p:pic>
        <p:nvPicPr>
          <p:cNvPr id="4101" name="Picture 5" descr="C:\Download\563424.jpg"/>
          <p:cNvPicPr>
            <a:picLocks noChangeAspect="1" noChangeArrowheads="1"/>
          </p:cNvPicPr>
          <p:nvPr/>
        </p:nvPicPr>
        <p:blipFill>
          <a:blip r:embed="rId3"/>
          <a:srcRect/>
          <a:stretch>
            <a:fillRect/>
          </a:stretch>
        </p:blipFill>
        <p:spPr bwMode="auto">
          <a:xfrm>
            <a:off x="5619750" y="3714752"/>
            <a:ext cx="3524250" cy="28670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4099" name="Picture 4"/>
          <p:cNvPicPr>
            <a:picLocks noChangeAspect="1" noChangeArrowheads="1"/>
          </p:cNvPicPr>
          <p:nvPr/>
        </p:nvPicPr>
        <p:blipFill>
          <a:blip r:embed="rId3"/>
          <a:srcRect/>
          <a:stretch>
            <a:fillRect/>
          </a:stretch>
        </p:blipFill>
        <p:spPr bwMode="auto">
          <a:xfrm>
            <a:off x="357158" y="1769440"/>
            <a:ext cx="8572560" cy="4945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5122" name="Picture 7"/>
          <p:cNvPicPr>
            <a:picLocks noChangeAspect="1" noChangeArrowheads="1"/>
          </p:cNvPicPr>
          <p:nvPr/>
        </p:nvPicPr>
        <p:blipFill>
          <a:blip r:embed="rId3"/>
          <a:srcRect/>
          <a:stretch>
            <a:fillRect/>
          </a:stretch>
        </p:blipFill>
        <p:spPr bwMode="auto">
          <a:xfrm>
            <a:off x="285720" y="1714488"/>
            <a:ext cx="8572560" cy="491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6146" name="Picture 10"/>
          <p:cNvPicPr>
            <a:picLocks noChangeAspect="1" noChangeArrowheads="1"/>
          </p:cNvPicPr>
          <p:nvPr/>
        </p:nvPicPr>
        <p:blipFill>
          <a:blip r:embed="rId3"/>
          <a:srcRect/>
          <a:stretch>
            <a:fillRect/>
          </a:stretch>
        </p:blipFill>
        <p:spPr bwMode="auto">
          <a:xfrm>
            <a:off x="57160" y="1714487"/>
            <a:ext cx="8872558" cy="4981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7170" name="Picture 13"/>
          <p:cNvPicPr>
            <a:picLocks noChangeAspect="1" noChangeArrowheads="1"/>
          </p:cNvPicPr>
          <p:nvPr/>
        </p:nvPicPr>
        <p:blipFill>
          <a:blip r:embed="rId3"/>
          <a:srcRect/>
          <a:stretch>
            <a:fillRect/>
          </a:stretch>
        </p:blipFill>
        <p:spPr bwMode="auto">
          <a:xfrm>
            <a:off x="164516" y="1785926"/>
            <a:ext cx="8765202"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8194" name="Picture 16"/>
          <p:cNvPicPr>
            <a:picLocks noChangeAspect="1" noChangeArrowheads="1"/>
          </p:cNvPicPr>
          <p:nvPr/>
        </p:nvPicPr>
        <p:blipFill>
          <a:blip r:embed="rId3"/>
          <a:srcRect/>
          <a:stretch>
            <a:fillRect/>
          </a:stretch>
        </p:blipFill>
        <p:spPr bwMode="auto">
          <a:xfrm>
            <a:off x="357190" y="1754817"/>
            <a:ext cx="8572528" cy="4960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9218" name="Picture 19"/>
          <p:cNvPicPr>
            <a:picLocks noChangeAspect="1" noChangeArrowheads="1"/>
          </p:cNvPicPr>
          <p:nvPr/>
        </p:nvPicPr>
        <p:blipFill>
          <a:blip r:embed="rId3"/>
          <a:srcRect/>
          <a:stretch>
            <a:fillRect/>
          </a:stretch>
        </p:blipFill>
        <p:spPr bwMode="auto">
          <a:xfrm>
            <a:off x="1500166" y="1714488"/>
            <a:ext cx="6286544" cy="504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Webserver XAMPP</a:t>
            </a:r>
            <a:endParaRPr lang="fr-FR" b="1" dirty="0" smtClean="0"/>
          </a:p>
        </p:txBody>
      </p:sp>
      <p:pic>
        <p:nvPicPr>
          <p:cNvPr id="10242" name="Picture 22"/>
          <p:cNvPicPr>
            <a:picLocks noChangeAspect="1" noChangeArrowheads="1"/>
          </p:cNvPicPr>
          <p:nvPr/>
        </p:nvPicPr>
        <p:blipFill>
          <a:blip r:embed="rId3"/>
          <a:srcRect/>
          <a:stretch>
            <a:fillRect/>
          </a:stretch>
        </p:blipFill>
        <p:spPr bwMode="auto">
          <a:xfrm>
            <a:off x="1000132" y="1714488"/>
            <a:ext cx="7286644" cy="498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4" name="Titre 1"/>
          <p:cNvSpPr txBox="1">
            <a:spLocks/>
          </p:cNvSpPr>
          <p:nvPr/>
        </p:nvSpPr>
        <p:spPr bwMode="auto">
          <a:xfrm>
            <a:off x="2285984" y="2428868"/>
            <a:ext cx="492922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smtClean="0">
                <a:ln>
                  <a:noFill/>
                </a:ln>
                <a:solidFill>
                  <a:schemeClr val="tx1"/>
                </a:solidFill>
                <a:effectLst/>
                <a:uLnTx/>
                <a:uFillTx/>
                <a:latin typeface="+mj-lt"/>
                <a:ea typeface="+mj-ea"/>
                <a:cs typeface="+mj-cs"/>
              </a:rPr>
              <a:t>Instalasi Wordpress</a:t>
            </a:r>
            <a:endParaRPr kumimoji="0" lang="fr-FR" sz="4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5" descr="C:\Download\wordpress.jpg"/>
          <p:cNvPicPr>
            <a:picLocks noChangeAspect="1" noChangeArrowheads="1"/>
          </p:cNvPicPr>
          <p:nvPr/>
        </p:nvPicPr>
        <p:blipFill>
          <a:blip r:embed="rId3"/>
          <a:srcRect/>
          <a:stretch>
            <a:fillRect/>
          </a:stretch>
        </p:blipFill>
        <p:spPr bwMode="auto">
          <a:xfrm>
            <a:off x="3571868" y="3429000"/>
            <a:ext cx="1785950"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 name="Titre 1"/>
          <p:cNvSpPr txBox="1">
            <a:spLocks/>
          </p:cNvSpPr>
          <p:nvPr/>
        </p:nvSpPr>
        <p:spPr bwMode="auto">
          <a:xfrm>
            <a:off x="-32" y="1643050"/>
            <a:ext cx="8643998" cy="171451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US" sz="2000" smtClean="0"/>
              <a:t>Download aplikasi </a:t>
            </a:r>
            <a:r>
              <a:rPr lang="en-US" sz="2000" b="1" smtClean="0"/>
              <a:t>Wordpress</a:t>
            </a:r>
            <a:r>
              <a:rPr lang="en-US" sz="2000" smtClean="0"/>
              <a:t> di : </a:t>
            </a:r>
            <a:r>
              <a:rPr lang="en-US" sz="2000" u="sng" smtClean="0">
                <a:hlinkClick r:id="rId3"/>
              </a:rPr>
              <a:t>http://wordpress.org/</a:t>
            </a:r>
            <a:endParaRPr lang="en-US" sz="2000" u="sng" smtClean="0"/>
          </a:p>
          <a:p>
            <a:endParaRPr kumimoji="0" lang="en-US" sz="2000" b="1" i="0" u="sng" strike="noStrike" kern="1200" cap="none" spc="0" normalizeH="0" baseline="0" noProof="0" smtClean="0">
              <a:ln>
                <a:noFill/>
              </a:ln>
              <a:solidFill>
                <a:schemeClr val="tx1"/>
              </a:solidFill>
              <a:effectLst/>
              <a:uLnTx/>
              <a:uFillTx/>
              <a:latin typeface="+mj-lt"/>
              <a:ea typeface="+mj-ea"/>
              <a:cs typeface="+mj-cs"/>
            </a:endParaRPr>
          </a:p>
          <a:p>
            <a:r>
              <a:rPr lang="en-US" sz="2000" smtClean="0"/>
              <a:t>Ekstrak file download dengan menggunakan winrar atau aplikasi ekstrak yang lain di </a:t>
            </a:r>
            <a:r>
              <a:rPr lang="en-US" sz="2000" b="1" smtClean="0"/>
              <a:t>C:\xampp\htdocs</a:t>
            </a:r>
            <a:r>
              <a:rPr lang="en-US" sz="2000" smtClean="0"/>
              <a:t> :</a:t>
            </a:r>
          </a:p>
          <a:p>
            <a:endParaRPr kumimoji="0" lang="fr-FR" sz="20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6" name="Picture 2" descr="C:\Documents and Settings\abdul rachman\My Documents\My Pictures\bahan presentasi unair\lokasi untuk extract wordpress.JPG"/>
          <p:cNvPicPr>
            <a:picLocks noChangeAspect="1" noChangeArrowheads="1"/>
          </p:cNvPicPr>
          <p:nvPr/>
        </p:nvPicPr>
        <p:blipFill>
          <a:blip r:embed="rId4"/>
          <a:srcRect/>
          <a:stretch>
            <a:fillRect/>
          </a:stretch>
        </p:blipFill>
        <p:spPr bwMode="auto">
          <a:xfrm>
            <a:off x="4000496" y="2714620"/>
            <a:ext cx="4214842" cy="393996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 name="Titre 1"/>
          <p:cNvSpPr txBox="1">
            <a:spLocks/>
          </p:cNvSpPr>
          <p:nvPr/>
        </p:nvSpPr>
        <p:spPr bwMode="auto">
          <a:xfrm>
            <a:off x="142844" y="1714488"/>
            <a:ext cx="8643998" cy="285752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US" sz="2000" smtClean="0"/>
              <a:t>rename folder hasil ekstrak dari wordpress -&gt; website yang kita kehendaki ( misal : cobaweb ) dengan cara klik kanan folder wordpress kemudian pilih menu rename.</a:t>
            </a:r>
          </a:p>
          <a:p>
            <a:endParaRPr lang="en-US" sz="2000" smtClean="0"/>
          </a:p>
          <a:p>
            <a:r>
              <a:rPr lang="en-US" sz="2000" smtClean="0"/>
              <a:t>Setelah itu buka browser ( Internet Explorer, Mozilla Firefox,Opera dll ). ketikkan alamat </a:t>
            </a:r>
            <a:r>
              <a:rPr lang="en-US" sz="2000" u="sng" smtClean="0">
                <a:hlinkClick r:id="rId3"/>
              </a:rPr>
              <a:t>http://localhost/cobaweb</a:t>
            </a:r>
            <a:r>
              <a:rPr lang="en-US" sz="2000" smtClean="0"/>
              <a:t> dan secara otomatis maka langsung menuju ke halaman instalasi :</a:t>
            </a:r>
          </a:p>
          <a:p>
            <a:endParaRPr lang="en-US" sz="2000" smtClean="0"/>
          </a:p>
          <a:p>
            <a:endParaRPr kumimoji="0" lang="fr-FR" sz="20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58" y="2143116"/>
            <a:ext cx="8329612" cy="3929062"/>
          </a:xfrm>
        </p:spPr>
        <p:txBody>
          <a:bodyPr rtlCol="0">
            <a:normAutofit/>
          </a:bodyPr>
          <a:lstStyle/>
          <a:p>
            <a:pPr fontAlgn="auto">
              <a:spcAft>
                <a:spcPts val="0"/>
              </a:spcAft>
              <a:buNone/>
              <a:defRPr/>
            </a:pPr>
            <a:r>
              <a:rPr lang="en-US" smtClean="0"/>
              <a:t>    Kumpulan dari halaman-halaman situs / web (</a:t>
            </a:r>
            <a:r>
              <a:rPr lang="en-US" i="1" smtClean="0"/>
              <a:t>web page</a:t>
            </a:r>
            <a:r>
              <a:rPr lang="en-US" smtClean="0"/>
              <a:t>), yang biasanya terangkum dalam sebuah domain atau subdomain, yang tempatnya berada di dalam </a:t>
            </a:r>
            <a:r>
              <a:rPr lang="en-US" i="1" smtClean="0"/>
              <a:t>World Wide Web</a:t>
            </a:r>
            <a:r>
              <a:rPr lang="en-US" smtClean="0"/>
              <a:t> (WWW) di Internet</a:t>
            </a:r>
          </a:p>
          <a:p>
            <a:pPr algn="just" fontAlgn="auto">
              <a:spcAft>
                <a:spcPts val="0"/>
              </a:spcAft>
              <a:buNone/>
              <a:defRPr/>
            </a:pPr>
            <a:endParaRPr lang="en-US" smtClean="0">
              <a:solidFill>
                <a:schemeClr val="tx1">
                  <a:lumMod val="75000"/>
                  <a:lumOff val="25000"/>
                </a:schemeClr>
              </a:solidFill>
            </a:endParaRPr>
          </a:p>
          <a:p>
            <a:pPr algn="just" fontAlgn="auto">
              <a:spcAft>
                <a:spcPts val="0"/>
              </a:spcAft>
              <a:buNone/>
              <a:defRPr/>
            </a:pPr>
            <a:r>
              <a:rPr lang="fr-FR" smtClean="0">
                <a:solidFill>
                  <a:schemeClr val="tx1">
                    <a:lumMod val="75000"/>
                    <a:lumOff val="25000"/>
                  </a:schemeClr>
                </a:solidFill>
              </a:rPr>
              <a:t>	</a:t>
            </a:r>
            <a:r>
              <a:rPr lang="en-US" u="sng" smtClean="0">
                <a:hlinkClick r:id="rId3"/>
              </a:rPr>
              <a:t>http://id.wikipedia.org/wiki/Situs_web</a:t>
            </a:r>
            <a:r>
              <a:rPr lang="en-US" smtClean="0"/>
              <a:t> </a:t>
            </a:r>
          </a:p>
          <a:p>
            <a:pPr algn="just" fontAlgn="auto">
              <a:spcAft>
                <a:spcPts val="0"/>
              </a:spcAft>
              <a:buNone/>
              <a:defRPr/>
            </a:pPr>
            <a:endParaRPr lang="fr-FR"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3076" name="Picture 4" descr="C:\Documents and Settings\abdul rachman\My Documents\My Pictures\bahan presentasi unair\ganti wordpress dgn nama web.JPG"/>
          <p:cNvPicPr>
            <a:picLocks noChangeAspect="1" noChangeArrowheads="1"/>
          </p:cNvPicPr>
          <p:nvPr/>
        </p:nvPicPr>
        <p:blipFill>
          <a:blip r:embed="rId3"/>
          <a:srcRect/>
          <a:stretch>
            <a:fillRect/>
          </a:stretch>
        </p:blipFill>
        <p:spPr bwMode="auto">
          <a:xfrm>
            <a:off x="357158" y="1775880"/>
            <a:ext cx="8429684" cy="493926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3076" name="Picture 4" descr="C:\Documents and Settings\abdul rachman\My Documents\My Pictures\bahan presentasi unair\ganti wordpress dgn nama web.JPG"/>
          <p:cNvPicPr>
            <a:picLocks noChangeAspect="1" noChangeArrowheads="1"/>
          </p:cNvPicPr>
          <p:nvPr/>
        </p:nvPicPr>
        <p:blipFill>
          <a:blip r:embed="rId3"/>
          <a:srcRect/>
          <a:stretch>
            <a:fillRect/>
          </a:stretch>
        </p:blipFill>
        <p:spPr bwMode="auto">
          <a:xfrm>
            <a:off x="357158" y="1775880"/>
            <a:ext cx="8429684" cy="493926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4098" name="Picture 2" descr="C:\Documents and Settings\abdul rachman\My Documents\My Pictures\bahan presentasi unair\instal 1.JPG"/>
          <p:cNvPicPr>
            <a:picLocks noChangeAspect="1" noChangeArrowheads="1"/>
          </p:cNvPicPr>
          <p:nvPr/>
        </p:nvPicPr>
        <p:blipFill>
          <a:blip r:embed="rId3"/>
          <a:srcRect/>
          <a:stretch>
            <a:fillRect/>
          </a:stretch>
        </p:blipFill>
        <p:spPr bwMode="auto">
          <a:xfrm>
            <a:off x="266704" y="1794318"/>
            <a:ext cx="8520138" cy="499226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5122" name="Picture 2" descr="C:\Documents and Settings\abdul rachman\My Documents\My Pictures\bahan presentasi unair\instal 2.JPG"/>
          <p:cNvPicPr>
            <a:picLocks noChangeAspect="1" noChangeArrowheads="1"/>
          </p:cNvPicPr>
          <p:nvPr/>
        </p:nvPicPr>
        <p:blipFill>
          <a:blip r:embed="rId3"/>
          <a:srcRect/>
          <a:stretch>
            <a:fillRect/>
          </a:stretch>
        </p:blipFill>
        <p:spPr bwMode="auto">
          <a:xfrm>
            <a:off x="428596" y="1817739"/>
            <a:ext cx="8358246" cy="489740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6147" name="Picture 3"/>
          <p:cNvPicPr>
            <a:picLocks noChangeAspect="1" noChangeArrowheads="1"/>
          </p:cNvPicPr>
          <p:nvPr/>
        </p:nvPicPr>
        <p:blipFill>
          <a:blip r:embed="rId3"/>
          <a:srcRect/>
          <a:stretch>
            <a:fillRect/>
          </a:stretch>
        </p:blipFill>
        <p:spPr bwMode="auto">
          <a:xfrm>
            <a:off x="357190" y="1742555"/>
            <a:ext cx="8501090" cy="4972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4" name="Rectangle 3"/>
          <p:cNvSpPr/>
          <p:nvPr/>
        </p:nvSpPr>
        <p:spPr>
          <a:xfrm>
            <a:off x="285720" y="1785926"/>
            <a:ext cx="8501122" cy="1631216"/>
          </a:xfrm>
          <a:prstGeom prst="rect">
            <a:avLst/>
          </a:prstGeom>
        </p:spPr>
        <p:txBody>
          <a:bodyPr wrap="square">
            <a:spAutoFit/>
          </a:bodyPr>
          <a:lstStyle/>
          <a:p>
            <a:pPr algn="just"/>
            <a:r>
              <a:rPr lang="en-US" sz="2000" smtClean="0"/>
              <a:t>Pada halaman ini kita akan mengisi data untuk mengkonfigurasi wordpress dengan database MySQL. Sebelum mengisikan data-data yang diminta, terlebih dahulu anda harus membuat database untuk wordpress. Buka jendela baru pada browser anda ketikkan : </a:t>
            </a:r>
            <a:r>
              <a:rPr lang="en-US" sz="2000" u="sng" smtClean="0">
                <a:hlinkClick r:id="rId3"/>
              </a:rPr>
              <a:t>http://localhost/phpmyadmin/</a:t>
            </a:r>
            <a:r>
              <a:rPr lang="en-US" sz="2000" smtClean="0"/>
              <a:t> </a:t>
            </a:r>
            <a:endParaRPr lang="en-US" sz="20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7170" name="Picture 2" descr="create tabel"/>
          <p:cNvPicPr>
            <a:picLocks noChangeAspect="1" noChangeArrowheads="1"/>
          </p:cNvPicPr>
          <p:nvPr/>
        </p:nvPicPr>
        <p:blipFill>
          <a:blip r:embed="rId3"/>
          <a:srcRect/>
          <a:stretch>
            <a:fillRect/>
          </a:stretch>
        </p:blipFill>
        <p:spPr bwMode="auto">
          <a:xfrm>
            <a:off x="221337" y="1714488"/>
            <a:ext cx="8636943" cy="507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8194" name="Rectangle 2"/>
          <p:cNvSpPr>
            <a:spLocks noChangeArrowheads="1"/>
          </p:cNvSpPr>
          <p:nvPr/>
        </p:nvSpPr>
        <p:spPr bwMode="auto">
          <a:xfrm>
            <a:off x="71406" y="1785926"/>
            <a:ext cx="83582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Buat database baru dengan mengisikan nama pada textfield </a:t>
            </a:r>
            <a:r>
              <a:rPr kumimoji="0" lang="en-US" sz="20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Create new database</a:t>
            </a: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 misal : cobaweb ), kemudian klik </a:t>
            </a:r>
            <a:r>
              <a:rPr kumimoji="0" lang="en-US" sz="20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Create</a:t>
            </a:r>
            <a:endParaRPr kumimoji="0" lang="en-US" sz="2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pic>
        <p:nvPicPr>
          <p:cNvPr id="8195" name="Picture 3"/>
          <p:cNvPicPr>
            <a:picLocks noChangeAspect="1" noChangeArrowheads="1"/>
          </p:cNvPicPr>
          <p:nvPr/>
        </p:nvPicPr>
        <p:blipFill>
          <a:blip r:embed="rId3"/>
          <a:srcRect/>
          <a:stretch>
            <a:fillRect/>
          </a:stretch>
        </p:blipFill>
        <p:spPr bwMode="auto">
          <a:xfrm>
            <a:off x="208002" y="3000372"/>
            <a:ext cx="8007336"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2466" name="Rectangle 2"/>
          <p:cNvSpPr>
            <a:spLocks noChangeArrowheads="1"/>
          </p:cNvSpPr>
          <p:nvPr/>
        </p:nvSpPr>
        <p:spPr bwMode="auto">
          <a:xfrm>
            <a:off x="0" y="1643050"/>
            <a:ext cx="181011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Dan hasilnya :</a:t>
            </a:r>
            <a:endParaRPr kumimoji="0" lang="en-US" sz="2000" b="0" i="0" u="none" strike="noStrike" cap="none" normalizeH="0" baseline="0" smtClean="0">
              <a:ln>
                <a:noFill/>
              </a:ln>
              <a:solidFill>
                <a:schemeClr val="tx1"/>
              </a:solidFill>
              <a:effectLst/>
              <a:latin typeface="Arial" pitchFamily="34" charset="0"/>
            </a:endParaRPr>
          </a:p>
        </p:txBody>
      </p:sp>
      <p:pic>
        <p:nvPicPr>
          <p:cNvPr id="62465" name="Picture 1" descr="create tabel sucsess"/>
          <p:cNvPicPr>
            <a:picLocks noChangeAspect="1" noChangeArrowheads="1"/>
          </p:cNvPicPr>
          <p:nvPr/>
        </p:nvPicPr>
        <p:blipFill>
          <a:blip r:embed="rId3"/>
          <a:srcRect/>
          <a:stretch>
            <a:fillRect/>
          </a:stretch>
        </p:blipFill>
        <p:spPr bwMode="auto">
          <a:xfrm>
            <a:off x="428596" y="2015943"/>
            <a:ext cx="8072494" cy="472353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2466" name="Rectangle 2"/>
          <p:cNvSpPr>
            <a:spLocks noChangeArrowheads="1"/>
          </p:cNvSpPr>
          <p:nvPr/>
        </p:nvSpPr>
        <p:spPr bwMode="auto">
          <a:xfrm>
            <a:off x="0" y="1643050"/>
            <a:ext cx="88582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smtClean="0"/>
              <a:t>Database telah dibuat dengan nama cobaweb. Selanjutnya adalah kembali ke bagian penginstalan wordpress </a:t>
            </a:r>
            <a:endParaRPr lang="en-US" sz="2000"/>
          </a:p>
        </p:txBody>
      </p:sp>
      <p:pic>
        <p:nvPicPr>
          <p:cNvPr id="63490" name="Picture 2" descr="instal 3"/>
          <p:cNvPicPr>
            <a:picLocks noChangeAspect="1" noChangeArrowheads="1"/>
          </p:cNvPicPr>
          <p:nvPr/>
        </p:nvPicPr>
        <p:blipFill>
          <a:blip r:embed="rId3"/>
          <a:srcRect/>
          <a:stretch>
            <a:fillRect/>
          </a:stretch>
        </p:blipFill>
        <p:spPr bwMode="auto">
          <a:xfrm>
            <a:off x="714348" y="2357430"/>
            <a:ext cx="7643866" cy="4480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0" y="214290"/>
            <a:ext cx="3143240" cy="928694"/>
          </a:xfrm>
        </p:spPr>
        <p:txBody>
          <a:bodyPr rtlCol="0">
            <a:noAutofit/>
          </a:bodyPr>
          <a:lstStyle/>
          <a:p>
            <a:pPr fontAlgn="auto">
              <a:spcAft>
                <a:spcPts val="0"/>
              </a:spcAft>
              <a:buNone/>
              <a:defRPr/>
            </a:pPr>
            <a:r>
              <a:rPr lang="en-US" sz="2400" smtClean="0"/>
              <a:t>    </a:t>
            </a:r>
            <a:r>
              <a:rPr lang="en-US" sz="4800" b="1" smtClean="0"/>
              <a:t>Contoh : </a:t>
            </a:r>
          </a:p>
        </p:txBody>
      </p:sp>
      <p:sp>
        <p:nvSpPr>
          <p:cNvPr id="4" name="Espace réservé du contenu 2"/>
          <p:cNvSpPr txBox="1">
            <a:spLocks/>
          </p:cNvSpPr>
          <p:nvPr/>
        </p:nvSpPr>
        <p:spPr bwMode="auto">
          <a:xfrm>
            <a:off x="2786050" y="6143644"/>
            <a:ext cx="4286280" cy="50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lvl="0" indent="-342900" fontAlgn="auto">
              <a:spcBef>
                <a:spcPct val="20000"/>
              </a:spcBef>
              <a:spcAft>
                <a:spcPts val="0"/>
              </a:spcAft>
              <a:defRPr/>
            </a:pPr>
            <a:r>
              <a:rPr lang="fr-FR" sz="2400" b="1">
                <a:latin typeface="+mn-lt"/>
              </a:rPr>
              <a:t>http://www.facebook.com/</a:t>
            </a:r>
            <a:endParaRPr kumimoji="0" lang="fr-FR" sz="2400" b="1" i="0" u="none" strike="noStrike" kern="1200" cap="none" spc="0" normalizeH="0" baseline="0" noProof="0" dirty="0" smtClean="0">
              <a:ln>
                <a:noFill/>
              </a:ln>
              <a:effectLst/>
              <a:uLnTx/>
              <a:uFillTx/>
              <a:latin typeface="+mn-lt"/>
              <a:ea typeface="+mn-ea"/>
              <a:cs typeface="+mn-cs"/>
            </a:endParaRPr>
          </a:p>
        </p:txBody>
      </p:sp>
      <p:pic>
        <p:nvPicPr>
          <p:cNvPr id="8" name="Picture 4"/>
          <p:cNvPicPr>
            <a:picLocks noChangeAspect="1" noChangeArrowheads="1"/>
          </p:cNvPicPr>
          <p:nvPr/>
        </p:nvPicPr>
        <p:blipFill>
          <a:blip r:embed="rId3"/>
          <a:srcRect/>
          <a:stretch>
            <a:fillRect/>
          </a:stretch>
        </p:blipFill>
        <p:spPr bwMode="auto">
          <a:xfrm>
            <a:off x="992481" y="1714488"/>
            <a:ext cx="7437171" cy="4357718"/>
          </a:xfrm>
          <a:prstGeom prst="rect">
            <a:avLst/>
          </a:prstGeom>
          <a:noFill/>
          <a:ln w="9525">
            <a:noFill/>
            <a:miter lim="800000"/>
            <a:headEnd/>
            <a:tailEnd/>
          </a:ln>
          <a:effectLst/>
        </p:spPr>
      </p:pic>
      <p:sp>
        <p:nvSpPr>
          <p:cNvPr id="6" name="Rectangle 5"/>
          <p:cNvSpPr/>
          <p:nvPr/>
        </p:nvSpPr>
        <p:spPr>
          <a:xfrm>
            <a:off x="2643174" y="6143644"/>
            <a:ext cx="4071966" cy="571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2466" name="Rectangle 2"/>
          <p:cNvSpPr>
            <a:spLocks noChangeArrowheads="1"/>
          </p:cNvSpPr>
          <p:nvPr/>
        </p:nvSpPr>
        <p:spPr bwMode="auto">
          <a:xfrm>
            <a:off x="214314" y="2071678"/>
            <a:ext cx="88582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smtClean="0"/>
              <a:t>Seperti gambar diatas untuk pengisian :</a:t>
            </a:r>
          </a:p>
          <a:p>
            <a:pPr algn="just"/>
            <a:r>
              <a:rPr lang="en-US" sz="2000" b="1" smtClean="0"/>
              <a:t>- Database Name</a:t>
            </a:r>
            <a:r>
              <a:rPr lang="en-US" sz="2000" smtClean="0"/>
              <a:t> diisi dengan </a:t>
            </a:r>
            <a:r>
              <a:rPr lang="en-US" sz="2000" b="1" smtClean="0"/>
              <a:t>cobaweb</a:t>
            </a:r>
            <a:r>
              <a:rPr lang="en-US" sz="2000" smtClean="0"/>
              <a:t> </a:t>
            </a:r>
          </a:p>
          <a:p>
            <a:pPr algn="just"/>
            <a:r>
              <a:rPr lang="en-US" sz="2000" b="1" smtClean="0"/>
              <a:t>- User Name</a:t>
            </a:r>
            <a:r>
              <a:rPr lang="en-US" sz="2000" smtClean="0"/>
              <a:t> diisi dengan </a:t>
            </a:r>
            <a:r>
              <a:rPr lang="en-US" sz="2000" b="1" smtClean="0"/>
              <a:t>root</a:t>
            </a:r>
            <a:r>
              <a:rPr lang="en-US" sz="2000" smtClean="0"/>
              <a:t> </a:t>
            </a:r>
          </a:p>
          <a:p>
            <a:pPr algn="just"/>
            <a:r>
              <a:rPr lang="en-US" sz="2000" b="1" smtClean="0"/>
              <a:t>- Password</a:t>
            </a:r>
            <a:r>
              <a:rPr lang="en-US" sz="2000" smtClean="0"/>
              <a:t> diisi dengan password database MySQL  ( pada praktek ini kita  </a:t>
            </a:r>
          </a:p>
          <a:p>
            <a:pPr algn="just"/>
            <a:r>
              <a:rPr lang="en-US" sz="2000" b="1" smtClean="0"/>
              <a:t>  kosongkan</a:t>
            </a:r>
            <a:r>
              <a:rPr lang="en-US" sz="2000" smtClean="0"/>
              <a:t> </a:t>
            </a:r>
          </a:p>
          <a:p>
            <a:pPr algn="just"/>
            <a:r>
              <a:rPr lang="en-US" sz="2000" b="1" smtClean="0"/>
              <a:t>- Database Host</a:t>
            </a:r>
            <a:r>
              <a:rPr lang="en-US" sz="2000" smtClean="0"/>
              <a:t> tetap dengan </a:t>
            </a:r>
            <a:r>
              <a:rPr lang="en-US" sz="2000" b="1" smtClean="0"/>
              <a:t>localhost</a:t>
            </a:r>
            <a:r>
              <a:rPr lang="en-US" sz="2000" smtClean="0"/>
              <a:t> </a:t>
            </a:r>
          </a:p>
          <a:p>
            <a:pPr algn="just"/>
            <a:r>
              <a:rPr lang="en-US" sz="2000" b="1" smtClean="0"/>
              <a:t>- Table Prefix</a:t>
            </a:r>
            <a:r>
              <a:rPr lang="en-US" sz="2000" smtClean="0"/>
              <a:t> bisa di ganti </a:t>
            </a:r>
            <a:r>
              <a:rPr lang="en-US" sz="2000" b="1" smtClean="0"/>
              <a:t>wp_cobaweb</a:t>
            </a:r>
          </a:p>
          <a:p>
            <a:pPr algn="just"/>
            <a:endParaRPr lang="en-US" sz="2000" b="1" smtClean="0"/>
          </a:p>
          <a:p>
            <a:pPr algn="just"/>
            <a:endParaRPr lang="en-US" sz="2000" smtClean="0"/>
          </a:p>
          <a:p>
            <a:pPr algn="just"/>
            <a:r>
              <a:rPr lang="en-US" sz="2000" smtClean="0"/>
              <a:t>Setelah semua terisi dengan benar. Selanjutnya klik </a:t>
            </a:r>
            <a:r>
              <a:rPr lang="en-US" sz="2000" b="1" smtClean="0"/>
              <a:t>Submit</a:t>
            </a:r>
            <a:endParaRPr lang="en-US"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64514" name="Picture 2" descr="instal 4"/>
          <p:cNvPicPr>
            <a:picLocks noChangeAspect="1" noChangeArrowheads="1"/>
          </p:cNvPicPr>
          <p:nvPr/>
        </p:nvPicPr>
        <p:blipFill>
          <a:blip r:embed="rId3"/>
          <a:srcRect/>
          <a:stretch>
            <a:fillRect/>
          </a:stretch>
        </p:blipFill>
        <p:spPr bwMode="auto">
          <a:xfrm>
            <a:off x="394178" y="1785926"/>
            <a:ext cx="817835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65538" name="Picture 2" descr="instal 5"/>
          <p:cNvPicPr>
            <a:picLocks noChangeAspect="1" noChangeArrowheads="1"/>
          </p:cNvPicPr>
          <p:nvPr/>
        </p:nvPicPr>
        <p:blipFill>
          <a:blip r:embed="rId3"/>
          <a:srcRect/>
          <a:stretch>
            <a:fillRect/>
          </a:stretch>
        </p:blipFill>
        <p:spPr bwMode="auto">
          <a:xfrm>
            <a:off x="357158" y="1785926"/>
            <a:ext cx="8358246" cy="4889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66562" name="Picture 2" descr="instal 6"/>
          <p:cNvPicPr>
            <a:picLocks noChangeAspect="1" noChangeArrowheads="1"/>
          </p:cNvPicPr>
          <p:nvPr/>
        </p:nvPicPr>
        <p:blipFill>
          <a:blip r:embed="rId3"/>
          <a:srcRect/>
          <a:stretch>
            <a:fillRect/>
          </a:stretch>
        </p:blipFill>
        <p:spPr bwMode="auto">
          <a:xfrm>
            <a:off x="518586" y="2500306"/>
            <a:ext cx="7196686" cy="4214842"/>
          </a:xfrm>
          <a:prstGeom prst="rect">
            <a:avLst/>
          </a:prstGeom>
          <a:noFill/>
          <a:ln w="9525">
            <a:noFill/>
            <a:miter lim="800000"/>
            <a:headEnd/>
            <a:tailEnd/>
          </a:ln>
        </p:spPr>
      </p:pic>
      <p:sp>
        <p:nvSpPr>
          <p:cNvPr id="5" name="Rectangle 4"/>
          <p:cNvSpPr/>
          <p:nvPr/>
        </p:nvSpPr>
        <p:spPr>
          <a:xfrm>
            <a:off x="71406" y="1711099"/>
            <a:ext cx="8501122" cy="646331"/>
          </a:xfrm>
          <a:prstGeom prst="rect">
            <a:avLst/>
          </a:prstGeom>
        </p:spPr>
        <p:txBody>
          <a:bodyPr wrap="square">
            <a:spAutoFit/>
          </a:bodyPr>
          <a:lstStyle/>
          <a:p>
            <a:r>
              <a:rPr lang="en-US" smtClean="0"/>
              <a:t>Penginstalan sukses. Dihalaman ini kita akan mendapat Username dan Password. Jangan lupa untuk mengcopy password dan klik </a:t>
            </a:r>
            <a:r>
              <a:rPr lang="en-US" b="1" smtClean="0"/>
              <a:t>Log In</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67586" name="Picture 2" descr="instal 7"/>
          <p:cNvPicPr>
            <a:picLocks noChangeAspect="1" noChangeArrowheads="1"/>
          </p:cNvPicPr>
          <p:nvPr/>
        </p:nvPicPr>
        <p:blipFill>
          <a:blip r:embed="rId3"/>
          <a:srcRect/>
          <a:stretch>
            <a:fillRect/>
          </a:stretch>
        </p:blipFill>
        <p:spPr bwMode="auto">
          <a:xfrm>
            <a:off x="285720" y="1785926"/>
            <a:ext cx="8358246" cy="4896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pic>
        <p:nvPicPr>
          <p:cNvPr id="68610" name="Picture 2" descr="dashboard"/>
          <p:cNvPicPr>
            <a:picLocks noChangeAspect="1" noChangeArrowheads="1"/>
          </p:cNvPicPr>
          <p:nvPr/>
        </p:nvPicPr>
        <p:blipFill>
          <a:blip r:embed="rId3"/>
          <a:srcRect/>
          <a:stretch>
            <a:fillRect/>
          </a:stretch>
        </p:blipFill>
        <p:spPr bwMode="auto">
          <a:xfrm>
            <a:off x="500034" y="1785926"/>
            <a:ext cx="8163514"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9634" name="Rectangle 2"/>
          <p:cNvSpPr>
            <a:spLocks noChangeArrowheads="1"/>
          </p:cNvSpPr>
          <p:nvPr/>
        </p:nvSpPr>
        <p:spPr bwMode="auto">
          <a:xfrm>
            <a:off x="0" y="2962817"/>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Kita bisa mengubah password default yang diberikan oleh wordpress dengan password yang mudah kita ingat. Klik “</a:t>
            </a:r>
            <a:r>
              <a:rPr kumimoji="0" lang="en-US" sz="20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Yes, Take me to my profile page</a:t>
            </a: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pada pesan menu dashboard pertama kali kita buka.</a:t>
            </a:r>
            <a:endParaRPr kumimoji="0" lang="en-US" sz="2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69635" name="Rectangle 3"/>
          <p:cNvSpPr>
            <a:spLocks noChangeArrowheads="1"/>
          </p:cNvSpPr>
          <p:nvPr/>
        </p:nvSpPr>
        <p:spPr bwMode="auto">
          <a:xfrm>
            <a:off x="0"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9635" name="Rectangle 3"/>
          <p:cNvSpPr>
            <a:spLocks noChangeArrowheads="1"/>
          </p:cNvSpPr>
          <p:nvPr/>
        </p:nvSpPr>
        <p:spPr bwMode="auto">
          <a:xfrm>
            <a:off x="0"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5" name="Picture 1" descr="ganti password"/>
          <p:cNvPicPr>
            <a:picLocks noChangeAspect="1" noChangeArrowheads="1"/>
          </p:cNvPicPr>
          <p:nvPr/>
        </p:nvPicPr>
        <p:blipFill>
          <a:blip r:embed="rId3"/>
          <a:srcRect/>
          <a:stretch>
            <a:fillRect/>
          </a:stretch>
        </p:blipFill>
        <p:spPr bwMode="auto">
          <a:xfrm>
            <a:off x="357158" y="1785926"/>
            <a:ext cx="8358246" cy="488808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9635" name="Rectangle 3"/>
          <p:cNvSpPr>
            <a:spLocks noChangeArrowheads="1"/>
          </p:cNvSpPr>
          <p:nvPr/>
        </p:nvSpPr>
        <p:spPr bwMode="auto">
          <a:xfrm>
            <a:off x="0"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71682" name="Picture 2" descr="password sudah di ganti"/>
          <p:cNvPicPr>
            <a:picLocks noChangeAspect="1" noChangeArrowheads="1"/>
          </p:cNvPicPr>
          <p:nvPr/>
        </p:nvPicPr>
        <p:blipFill>
          <a:blip r:embed="rId3"/>
          <a:srcRect/>
          <a:stretch>
            <a:fillRect/>
          </a:stretch>
        </p:blipFill>
        <p:spPr bwMode="auto">
          <a:xfrm>
            <a:off x="285720" y="1714488"/>
            <a:ext cx="8501122" cy="4982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9635" name="Rectangle 3"/>
          <p:cNvSpPr>
            <a:spLocks noChangeArrowheads="1"/>
          </p:cNvSpPr>
          <p:nvPr/>
        </p:nvSpPr>
        <p:spPr bwMode="auto">
          <a:xfrm>
            <a:off x="0"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2706" name="Rectangle 2"/>
          <p:cNvSpPr>
            <a:spLocks noChangeArrowheads="1"/>
          </p:cNvSpPr>
          <p:nvPr/>
        </p:nvSpPr>
        <p:spPr bwMode="auto">
          <a:xfrm>
            <a:off x="0" y="207167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Password sudah di ganti.</a:t>
            </a:r>
            <a:endParaRPr kumimoji="0" lang="en-US" sz="2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Kita bisa melihat halaman website kita dengan mengklik visit site di  atas menu dashboard</a:t>
            </a:r>
            <a:endParaRPr kumimoji="0" lang="en-US" sz="2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pic>
        <p:nvPicPr>
          <p:cNvPr id="72705" name="Picture 1"/>
          <p:cNvPicPr>
            <a:picLocks noChangeAspect="1" noChangeArrowheads="1"/>
          </p:cNvPicPr>
          <p:nvPr/>
        </p:nvPicPr>
        <p:blipFill>
          <a:blip r:embed="rId3"/>
          <a:srcRect/>
          <a:stretch>
            <a:fillRect/>
          </a:stretch>
        </p:blipFill>
        <p:spPr bwMode="auto">
          <a:xfrm>
            <a:off x="1571604" y="3357562"/>
            <a:ext cx="4929222" cy="9429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928662" y="1928802"/>
            <a:ext cx="4143404" cy="50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lvl="0" indent="-342900" fontAlgn="auto">
              <a:spcBef>
                <a:spcPct val="20000"/>
              </a:spcBef>
              <a:spcAft>
                <a:spcPts val="0"/>
              </a:spcAft>
              <a:defRPr/>
            </a:pPr>
            <a:r>
              <a:rPr lang="fr-FR" sz="2400" b="1"/>
              <a:t>http://www.facebook.com/</a:t>
            </a:r>
            <a:endParaRPr lang="fr-FR" sz="2400" b="1" dirty="0"/>
          </a:p>
        </p:txBody>
      </p:sp>
      <p:sp>
        <p:nvSpPr>
          <p:cNvPr id="7" name="Rectangle 6"/>
          <p:cNvSpPr/>
          <p:nvPr/>
        </p:nvSpPr>
        <p:spPr>
          <a:xfrm>
            <a:off x="928662" y="1785926"/>
            <a:ext cx="785818" cy="71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71736" y="1785926"/>
            <a:ext cx="2357454" cy="71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5400000">
            <a:off x="3142807" y="2714187"/>
            <a:ext cx="428628" cy="8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Espace réservé du contenu 2"/>
          <p:cNvSpPr txBox="1">
            <a:spLocks/>
          </p:cNvSpPr>
          <p:nvPr/>
        </p:nvSpPr>
        <p:spPr bwMode="auto">
          <a:xfrm>
            <a:off x="1428728" y="2928934"/>
            <a:ext cx="7500990" cy="13573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defTabSz="914400" rtl="0" eaLnBrk="1" fontAlgn="auto" latinLnBrk="0" hangingPunct="1">
              <a:lnSpc>
                <a:spcPct val="100000"/>
              </a:lnSpc>
              <a:spcBef>
                <a:spcPct val="20000"/>
              </a:spcBef>
              <a:spcAft>
                <a:spcPts val="0"/>
              </a:spcAft>
              <a:buClrTx/>
              <a:buSzTx/>
              <a:buFont typeface="Arial" charset="0"/>
              <a:buNone/>
              <a:tabLst/>
              <a:defRPr/>
            </a:pPr>
            <a:r>
              <a:rPr kumimoji="0" lang="fr-FR" sz="2400" b="1" i="0" u="none" strike="noStrike" kern="1200" cap="none" spc="0" normalizeH="0" baseline="0" noProof="0" smtClean="0">
                <a:ln>
                  <a:noFill/>
                </a:ln>
                <a:effectLst/>
                <a:uLnTx/>
                <a:uFillTx/>
                <a:latin typeface="+mn-lt"/>
                <a:ea typeface="+mn-ea"/>
                <a:cs typeface="+mn-cs"/>
              </a:rPr>
              <a:t>Domain : </a:t>
            </a:r>
            <a:r>
              <a:rPr kumimoji="0" lang="fr-FR" sz="2400" i="0" u="none" strike="noStrike" kern="1200" cap="none" spc="0" normalizeH="0" baseline="0" noProof="0" smtClean="0">
                <a:ln>
                  <a:noFill/>
                </a:ln>
                <a:effectLst/>
                <a:uLnTx/>
                <a:uFillTx/>
                <a:latin typeface="+mn-lt"/>
                <a:ea typeface="+mn-ea"/>
                <a:cs typeface="+mn-cs"/>
              </a:rPr>
              <a:t>Suatu</a:t>
            </a:r>
            <a:r>
              <a:rPr kumimoji="0" lang="fr-FR" sz="2400" i="0" u="none" strike="noStrike" kern="1200" cap="none" spc="0" normalizeH="0" noProof="0" smtClean="0">
                <a:ln>
                  <a:noFill/>
                </a:ln>
                <a:effectLst/>
                <a:uLnTx/>
                <a:uFillTx/>
                <a:latin typeface="+mn-lt"/>
                <a:ea typeface="+mn-ea"/>
                <a:cs typeface="+mn-cs"/>
              </a:rPr>
              <a:t> penamaan unik ( terdiri dari string </a:t>
            </a:r>
          </a:p>
          <a:p>
            <a:pPr marL="342900" marR="0" lvl="0" indent="-342900" defTabSz="914400" rtl="0" eaLnBrk="1" fontAlgn="auto" latinLnBrk="0" hangingPunct="1">
              <a:lnSpc>
                <a:spcPct val="100000"/>
              </a:lnSpc>
              <a:spcBef>
                <a:spcPct val="20000"/>
              </a:spcBef>
              <a:spcAft>
                <a:spcPts val="0"/>
              </a:spcAft>
              <a:buClrTx/>
              <a:buSzTx/>
              <a:buFont typeface="Arial" charset="0"/>
              <a:buNone/>
              <a:tabLst/>
              <a:defRPr/>
            </a:pPr>
            <a:r>
              <a:rPr kumimoji="0" lang="fr-FR" sz="2400" i="0" u="none" strike="noStrike" kern="1200" cap="none" spc="0" normalizeH="0" noProof="0" smtClean="0">
                <a:ln>
                  <a:noFill/>
                </a:ln>
                <a:effectLst/>
                <a:uLnTx/>
                <a:uFillTx/>
                <a:latin typeface="+mn-lt"/>
                <a:ea typeface="+mn-ea"/>
                <a:cs typeface="+mn-cs"/>
              </a:rPr>
              <a:t>karakter ) yang mewakili suatu </a:t>
            </a:r>
            <a:r>
              <a:rPr kumimoji="0" lang="fr-FR" sz="2400" b="1" i="0" u="none" strike="noStrike" kern="1200" cap="none" spc="0" normalizeH="0" noProof="0" smtClean="0">
                <a:ln>
                  <a:noFill/>
                </a:ln>
                <a:effectLst/>
                <a:uLnTx/>
                <a:uFillTx/>
                <a:latin typeface="+mn-lt"/>
                <a:ea typeface="+mn-ea"/>
                <a:cs typeface="+mn-cs"/>
              </a:rPr>
              <a:t>IP Address </a:t>
            </a:r>
            <a:r>
              <a:rPr kumimoji="0" lang="fr-FR" sz="2400" i="0" u="none" strike="noStrike" kern="1200" cap="none" spc="0" normalizeH="0" noProof="0" smtClean="0">
                <a:ln>
                  <a:noFill/>
                </a:ln>
                <a:effectLst/>
                <a:uLnTx/>
                <a:uFillTx/>
                <a:latin typeface="+mn-lt"/>
                <a:ea typeface="+mn-ea"/>
                <a:cs typeface="+mn-cs"/>
              </a:rPr>
              <a:t>( Internet </a:t>
            </a:r>
          </a:p>
          <a:p>
            <a:pPr marL="342900" marR="0" lvl="0" indent="-342900" defTabSz="914400" rtl="0" eaLnBrk="1" fontAlgn="auto" latinLnBrk="0" hangingPunct="1">
              <a:lnSpc>
                <a:spcPct val="100000"/>
              </a:lnSpc>
              <a:spcBef>
                <a:spcPct val="20000"/>
              </a:spcBef>
              <a:spcAft>
                <a:spcPts val="0"/>
              </a:spcAft>
              <a:buClrTx/>
              <a:buSzTx/>
              <a:buFont typeface="Arial" charset="0"/>
              <a:buNone/>
              <a:tabLst/>
              <a:defRPr/>
            </a:pPr>
            <a:r>
              <a:rPr kumimoji="0" lang="fr-FR" sz="2400" i="0" u="none" strike="noStrike" kern="1200" cap="none" spc="0" normalizeH="0" noProof="0" smtClean="0">
                <a:ln>
                  <a:noFill/>
                </a:ln>
                <a:effectLst/>
                <a:uLnTx/>
                <a:uFillTx/>
                <a:latin typeface="+mn-lt"/>
                <a:ea typeface="+mn-ea"/>
                <a:cs typeface="+mn-cs"/>
              </a:rPr>
              <a:t>Protocol ) untuk komputer di Internet</a:t>
            </a:r>
            <a:endParaRPr kumimoji="0" lang="fr-FR" sz="2400" b="1" i="0" u="none" strike="noStrike" kern="1200" cap="none" spc="0" normalizeH="0" baseline="0" noProof="0" dirty="0" smtClean="0">
              <a:ln>
                <a:noFill/>
              </a:ln>
              <a:effectLst/>
              <a:uLnTx/>
              <a:uFillTx/>
              <a:latin typeface="+mn-lt"/>
              <a:ea typeface="+mn-ea"/>
              <a:cs typeface="+mn-cs"/>
            </a:endParaRPr>
          </a:p>
        </p:txBody>
      </p:sp>
      <p:cxnSp>
        <p:nvCxnSpPr>
          <p:cNvPr id="28" name="Straight Arrow Connector 27"/>
          <p:cNvCxnSpPr/>
          <p:nvPr/>
        </p:nvCxnSpPr>
        <p:spPr>
          <a:xfrm rot="5400000">
            <a:off x="177337" y="3534065"/>
            <a:ext cx="2071704" cy="41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Espace réservé du contenu 2"/>
          <p:cNvSpPr txBox="1">
            <a:spLocks/>
          </p:cNvSpPr>
          <p:nvPr/>
        </p:nvSpPr>
        <p:spPr bwMode="auto">
          <a:xfrm>
            <a:off x="71406" y="4643446"/>
            <a:ext cx="8929718" cy="121444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defTabSz="914400" rtl="0" eaLnBrk="1" fontAlgn="auto" latinLnBrk="0" hangingPunct="1">
              <a:lnSpc>
                <a:spcPct val="100000"/>
              </a:lnSpc>
              <a:spcBef>
                <a:spcPct val="20000"/>
              </a:spcBef>
              <a:spcAft>
                <a:spcPts val="0"/>
              </a:spcAft>
              <a:buClrTx/>
              <a:buSzTx/>
              <a:buFont typeface="Arial" charset="0"/>
              <a:buNone/>
              <a:tabLst/>
              <a:defRPr/>
            </a:pPr>
            <a:r>
              <a:rPr kumimoji="0" lang="fr-FR" sz="2400" b="1" i="0" u="none" strike="noStrike" kern="1200" cap="none" spc="0" normalizeH="0" baseline="0" noProof="0" smtClean="0">
                <a:ln>
                  <a:noFill/>
                </a:ln>
                <a:effectLst/>
                <a:uLnTx/>
                <a:uFillTx/>
                <a:latin typeface="+mn-lt"/>
                <a:ea typeface="+mn-ea"/>
                <a:cs typeface="+mn-cs"/>
              </a:rPr>
              <a:t>Hyper Text Transfer Protocol : </a:t>
            </a:r>
            <a:r>
              <a:rPr kumimoji="0" lang="fr-FR" sz="2400" i="0" u="none" strike="noStrike" kern="1200" cap="none" spc="0" normalizeH="0" baseline="0" noProof="0" smtClean="0">
                <a:ln>
                  <a:noFill/>
                </a:ln>
                <a:effectLst/>
                <a:uLnTx/>
                <a:uFillTx/>
                <a:latin typeface="+mn-lt"/>
                <a:ea typeface="+mn-ea"/>
                <a:cs typeface="+mn-cs"/>
              </a:rPr>
              <a:t>Suatu Protokol komunikasi untuk</a:t>
            </a:r>
            <a:r>
              <a:rPr kumimoji="0" lang="fr-FR" sz="2400" i="0" u="none" strike="noStrike" kern="1200" cap="none" spc="0" normalizeH="0" noProof="0" smtClean="0">
                <a:ln>
                  <a:noFill/>
                </a:ln>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buFont typeface="Arial" charset="0"/>
              <a:buNone/>
              <a:tabLst/>
              <a:defRPr/>
            </a:pPr>
            <a:r>
              <a:rPr kumimoji="0" lang="fr-FR" sz="2400" i="0" u="none" strike="noStrike" kern="1200" cap="none" spc="0" normalizeH="0" baseline="0" noProof="0" smtClean="0">
                <a:ln>
                  <a:noFill/>
                </a:ln>
                <a:effectLst/>
                <a:uLnTx/>
                <a:uFillTx/>
                <a:latin typeface="+mn-lt"/>
                <a:ea typeface="+mn-ea"/>
                <a:cs typeface="+mn-cs"/>
              </a:rPr>
              <a:t>mengirim dan</a:t>
            </a:r>
            <a:r>
              <a:rPr kumimoji="0" lang="fr-FR" sz="2400" i="0" u="none" strike="noStrike" kern="1200" cap="none" spc="0" normalizeH="0" noProof="0" smtClean="0">
                <a:ln>
                  <a:noFill/>
                </a:ln>
                <a:effectLst/>
                <a:uLnTx/>
                <a:uFillTx/>
                <a:latin typeface="+mn-lt"/>
                <a:ea typeface="+mn-ea"/>
                <a:cs typeface="+mn-cs"/>
              </a:rPr>
              <a:t> menerima data dari satu komputer ke komputer yang </a:t>
            </a:r>
          </a:p>
          <a:p>
            <a:pPr marL="342900" marR="0" lvl="0" indent="-342900" defTabSz="914400" rtl="0" eaLnBrk="1" fontAlgn="auto" latinLnBrk="0" hangingPunct="1">
              <a:lnSpc>
                <a:spcPct val="100000"/>
              </a:lnSpc>
              <a:spcBef>
                <a:spcPct val="20000"/>
              </a:spcBef>
              <a:spcAft>
                <a:spcPts val="0"/>
              </a:spcAft>
              <a:buClrTx/>
              <a:buSzTx/>
              <a:buFont typeface="Arial" charset="0"/>
              <a:buNone/>
              <a:tabLst/>
              <a:defRPr/>
            </a:pPr>
            <a:r>
              <a:rPr kumimoji="0" lang="fr-FR" sz="2400" i="0" u="none" strike="noStrike" kern="1200" cap="none" spc="0" normalizeH="0" noProof="0" smtClean="0">
                <a:ln>
                  <a:noFill/>
                </a:ln>
                <a:effectLst/>
                <a:uLnTx/>
                <a:uFillTx/>
                <a:latin typeface="+mn-lt"/>
                <a:ea typeface="+mn-ea"/>
                <a:cs typeface="+mn-cs"/>
              </a:rPr>
              <a:t>lainnya di World Wide Web (WWW)</a:t>
            </a:r>
            <a:endParaRPr kumimoji="0" lang="fr-FR" sz="240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9635" name="Rectangle 3"/>
          <p:cNvSpPr>
            <a:spLocks noChangeArrowheads="1"/>
          </p:cNvSpPr>
          <p:nvPr/>
        </p:nvSpPr>
        <p:spPr bwMode="auto">
          <a:xfrm>
            <a:off x="0"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4754" name="Rectangle 2"/>
          <p:cNvSpPr>
            <a:spLocks noChangeArrowheads="1"/>
          </p:cNvSpPr>
          <p:nvPr/>
        </p:nvSpPr>
        <p:spPr bwMode="auto">
          <a:xfrm>
            <a:off x="0" y="1571612"/>
            <a:ext cx="181011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Dan hasilnya :</a:t>
            </a:r>
            <a:endParaRPr kumimoji="0" lang="en-US" sz="2000" b="0" i="0" u="none" strike="noStrike" cap="none" normalizeH="0" baseline="0" smtClean="0">
              <a:ln>
                <a:noFill/>
              </a:ln>
              <a:solidFill>
                <a:schemeClr val="tx1"/>
              </a:solidFill>
              <a:effectLst/>
              <a:latin typeface="Arial" pitchFamily="34" charset="0"/>
            </a:endParaRPr>
          </a:p>
        </p:txBody>
      </p:sp>
      <p:pic>
        <p:nvPicPr>
          <p:cNvPr id="74753" name="Picture 1" descr="front site"/>
          <p:cNvPicPr>
            <a:picLocks noChangeAspect="1" noChangeArrowheads="1"/>
          </p:cNvPicPr>
          <p:nvPr/>
        </p:nvPicPr>
        <p:blipFill>
          <a:blip r:embed="rId3"/>
          <a:srcRect/>
          <a:stretch>
            <a:fillRect/>
          </a:stretch>
        </p:blipFill>
        <p:spPr bwMode="auto">
          <a:xfrm>
            <a:off x="428596" y="2000240"/>
            <a:ext cx="7919764" cy="464347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357158" y="214298"/>
            <a:ext cx="6757987" cy="1143000"/>
          </a:xfrm>
        </p:spPr>
        <p:txBody>
          <a:bodyPr rtlCol="0">
            <a:normAutofit/>
          </a:bodyPr>
          <a:lstStyle/>
          <a:p>
            <a:pPr algn="l" fontAlgn="auto">
              <a:spcAft>
                <a:spcPts val="0"/>
              </a:spcAft>
              <a:defRPr/>
            </a:pPr>
            <a:r>
              <a:rPr lang="fr-FR" b="1" smtClean="0"/>
              <a:t>Instalasi Wordpress</a:t>
            </a:r>
            <a:endParaRPr lang="fr-FR" b="1" dirty="0" smtClean="0"/>
          </a:p>
        </p:txBody>
      </p:sp>
      <p:sp>
        <p:nvSpPr>
          <p:cNvPr id="69635" name="Rectangle 3"/>
          <p:cNvSpPr>
            <a:spLocks noChangeArrowheads="1"/>
          </p:cNvSpPr>
          <p:nvPr/>
        </p:nvSpPr>
        <p:spPr bwMode="auto">
          <a:xfrm>
            <a:off x="0"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5"/>
          <p:cNvSpPr/>
          <p:nvPr/>
        </p:nvSpPr>
        <p:spPr>
          <a:xfrm>
            <a:off x="3643306" y="3429000"/>
            <a:ext cx="4918334" cy="584775"/>
          </a:xfrm>
          <a:prstGeom prst="rect">
            <a:avLst/>
          </a:prstGeom>
        </p:spPr>
        <p:txBody>
          <a:bodyPr wrap="none">
            <a:spAutoFit/>
          </a:bodyPr>
          <a:lstStyle/>
          <a:p>
            <a:r>
              <a:rPr lang="en-US" sz="3200" b="1" smtClean="0"/>
              <a:t>Instalasi website selesai</a:t>
            </a:r>
            <a:endParaRPr lang="en-US" sz="3200" b="1"/>
          </a:p>
        </p:txBody>
      </p:sp>
      <p:pic>
        <p:nvPicPr>
          <p:cNvPr id="7" name="Picture 6" descr="43448A_33_Gamer_Enth_CHI.png"/>
          <p:cNvPicPr>
            <a:picLocks noChangeAspect="1"/>
          </p:cNvPicPr>
          <p:nvPr/>
        </p:nvPicPr>
        <p:blipFill>
          <a:blip r:embed="rId3" cstate="email"/>
          <a:stretch>
            <a:fillRect/>
          </a:stretch>
        </p:blipFill>
        <p:spPr>
          <a:xfrm>
            <a:off x="214282" y="1714488"/>
            <a:ext cx="3270654" cy="5011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0" y="0"/>
            <a:ext cx="9144000" cy="928694"/>
          </a:xfrm>
        </p:spPr>
        <p:txBody>
          <a:bodyPr rtlCol="0">
            <a:noAutofit/>
          </a:bodyPr>
          <a:lstStyle/>
          <a:p>
            <a:pPr fontAlgn="auto">
              <a:spcAft>
                <a:spcPts val="0"/>
              </a:spcAft>
              <a:buNone/>
              <a:defRPr/>
            </a:pPr>
            <a:r>
              <a:rPr lang="en-US" sz="2400" smtClean="0"/>
              <a:t>    </a:t>
            </a:r>
            <a:r>
              <a:rPr lang="en-US" sz="4800" b="1" smtClean="0"/>
              <a:t>Bagaimana melihat IP suatu website ? </a:t>
            </a:r>
          </a:p>
        </p:txBody>
      </p:sp>
      <p:pic>
        <p:nvPicPr>
          <p:cNvPr id="18434" name="Picture 2"/>
          <p:cNvPicPr>
            <a:picLocks noChangeAspect="1" noChangeArrowheads="1"/>
          </p:cNvPicPr>
          <p:nvPr/>
        </p:nvPicPr>
        <p:blipFill>
          <a:blip r:embed="rId3"/>
          <a:srcRect/>
          <a:stretch>
            <a:fillRect/>
          </a:stretch>
        </p:blipFill>
        <p:spPr bwMode="auto">
          <a:xfrm>
            <a:off x="0" y="1643050"/>
            <a:ext cx="9103242" cy="4572032"/>
          </a:xfrm>
          <a:prstGeom prst="rect">
            <a:avLst/>
          </a:prstGeom>
          <a:noFill/>
          <a:ln w="9525">
            <a:noFill/>
            <a:miter lim="800000"/>
            <a:headEnd/>
            <a:tailEnd/>
          </a:ln>
          <a:effectLst/>
        </p:spPr>
      </p:pic>
      <p:sp>
        <p:nvSpPr>
          <p:cNvPr id="11" name="Rectangle 10"/>
          <p:cNvSpPr/>
          <p:nvPr/>
        </p:nvSpPr>
        <p:spPr>
          <a:xfrm>
            <a:off x="-32" y="2071678"/>
            <a:ext cx="3071834"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4414" y="2786058"/>
            <a:ext cx="1500198" cy="785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p:cNvSpPr txBox="1">
            <a:spLocks/>
          </p:cNvSpPr>
          <p:nvPr/>
        </p:nvSpPr>
        <p:spPr bwMode="auto">
          <a:xfrm>
            <a:off x="4714908" y="6215082"/>
            <a:ext cx="4429124" cy="6429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smtClean="0">
                <a:ln>
                  <a:noFill/>
                </a:ln>
                <a:effectLst/>
                <a:uLnTx/>
                <a:uFillTx/>
                <a:latin typeface="+mn-lt"/>
                <a:ea typeface="+mn-ea"/>
                <a:cs typeface="+mn-cs"/>
              </a:rPr>
              <a:t>    </a:t>
            </a:r>
            <a:r>
              <a:rPr kumimoji="0" lang="en-US" sz="2400" b="1" i="0" u="none" strike="noStrike" kern="1200" cap="none" spc="0" normalizeH="0" baseline="0" noProof="0" smtClean="0">
                <a:ln>
                  <a:noFill/>
                </a:ln>
                <a:effectLst/>
                <a:uLnTx/>
                <a:uFillTx/>
                <a:latin typeface="+mn-lt"/>
                <a:ea typeface="+mn-ea"/>
                <a:cs typeface="+mn-cs"/>
              </a:rPr>
              <a:t>Ping</a:t>
            </a:r>
            <a:r>
              <a:rPr kumimoji="0" lang="en-US" sz="2400" b="1" i="0" u="none" strike="noStrike" kern="1200" cap="none" spc="0" normalizeH="0" noProof="0" smtClean="0">
                <a:ln>
                  <a:noFill/>
                </a:ln>
                <a:effectLst/>
                <a:uLnTx/>
                <a:uFillTx/>
                <a:latin typeface="+mn-lt"/>
                <a:ea typeface="+mn-ea"/>
                <a:cs typeface="+mn-cs"/>
              </a:rPr>
              <a:t> : P</a:t>
            </a:r>
            <a:r>
              <a:rPr kumimoji="0" lang="en-US" sz="2400" i="0" u="none" strike="noStrike" kern="1200" cap="none" spc="0" normalizeH="0" noProof="0" smtClean="0">
                <a:ln>
                  <a:noFill/>
                </a:ln>
                <a:effectLst/>
                <a:uLnTx/>
                <a:uFillTx/>
                <a:latin typeface="+mn-lt"/>
                <a:ea typeface="+mn-ea"/>
                <a:cs typeface="+mn-cs"/>
              </a:rPr>
              <a:t>acket</a:t>
            </a:r>
            <a:r>
              <a:rPr kumimoji="0" lang="en-US" sz="2400" b="1" i="0" u="none" strike="noStrike" kern="1200" cap="none" spc="0" normalizeH="0" noProof="0" smtClean="0">
                <a:ln>
                  <a:noFill/>
                </a:ln>
                <a:effectLst/>
                <a:uLnTx/>
                <a:uFillTx/>
                <a:latin typeface="+mn-lt"/>
                <a:ea typeface="+mn-ea"/>
                <a:cs typeface="+mn-cs"/>
              </a:rPr>
              <a:t> I</a:t>
            </a:r>
            <a:r>
              <a:rPr kumimoji="0" lang="en-US" sz="2400" i="0" u="none" strike="noStrike" kern="1200" cap="none" spc="0" normalizeH="0" noProof="0" smtClean="0">
                <a:ln>
                  <a:noFill/>
                </a:ln>
                <a:effectLst/>
                <a:uLnTx/>
                <a:uFillTx/>
                <a:latin typeface="+mn-lt"/>
                <a:ea typeface="+mn-ea"/>
                <a:cs typeface="+mn-cs"/>
              </a:rPr>
              <a:t>nter</a:t>
            </a:r>
            <a:r>
              <a:rPr kumimoji="0" lang="en-US" sz="2400" b="1" i="0" u="none" strike="noStrike" kern="1200" cap="none" spc="0" normalizeH="0" noProof="0" smtClean="0">
                <a:ln>
                  <a:noFill/>
                </a:ln>
                <a:effectLst/>
                <a:uLnTx/>
                <a:uFillTx/>
                <a:latin typeface="+mn-lt"/>
                <a:ea typeface="+mn-ea"/>
                <a:cs typeface="+mn-cs"/>
              </a:rPr>
              <a:t>N</a:t>
            </a:r>
            <a:r>
              <a:rPr kumimoji="0" lang="en-US" sz="2400" i="0" u="none" strike="noStrike" kern="1200" cap="none" spc="0" normalizeH="0" noProof="0" smtClean="0">
                <a:ln>
                  <a:noFill/>
                </a:ln>
                <a:effectLst/>
                <a:uLnTx/>
                <a:uFillTx/>
                <a:latin typeface="+mn-lt"/>
                <a:ea typeface="+mn-ea"/>
                <a:cs typeface="+mn-cs"/>
              </a:rPr>
              <a:t>et</a:t>
            </a:r>
            <a:r>
              <a:rPr kumimoji="0" lang="en-US" sz="2400" b="1" i="0" u="none" strike="noStrike" kern="1200" cap="none" spc="0" normalizeH="0" noProof="0" smtClean="0">
                <a:ln>
                  <a:noFill/>
                </a:ln>
                <a:effectLst/>
                <a:uLnTx/>
                <a:uFillTx/>
                <a:latin typeface="+mn-lt"/>
                <a:ea typeface="+mn-ea"/>
                <a:cs typeface="+mn-cs"/>
              </a:rPr>
              <a:t> G</a:t>
            </a:r>
            <a:r>
              <a:rPr kumimoji="0" lang="en-US" sz="2400" i="0" u="none" strike="noStrike" kern="1200" cap="none" spc="0" normalizeH="0" noProof="0" smtClean="0">
                <a:ln>
                  <a:noFill/>
                </a:ln>
                <a:effectLst/>
                <a:uLnTx/>
                <a:uFillTx/>
                <a:latin typeface="+mn-lt"/>
                <a:ea typeface="+mn-ea"/>
                <a:cs typeface="+mn-cs"/>
              </a:rPr>
              <a:t>roper</a:t>
            </a:r>
            <a:endParaRPr kumimoji="0" lang="en-US" sz="2400"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1357290" y="2947186"/>
            <a:ext cx="7786710" cy="3910814"/>
          </a:xfrm>
          <a:prstGeom prst="rect">
            <a:avLst/>
          </a:prstGeom>
          <a:noFill/>
          <a:ln w="9525">
            <a:noFill/>
            <a:miter lim="800000"/>
            <a:headEnd/>
            <a:tailEnd/>
          </a:ln>
          <a:effectLst/>
        </p:spPr>
      </p:pic>
      <p:sp>
        <p:nvSpPr>
          <p:cNvPr id="8" name="Rectangle 7"/>
          <p:cNvSpPr/>
          <p:nvPr/>
        </p:nvSpPr>
        <p:spPr>
          <a:xfrm>
            <a:off x="2214546" y="3857628"/>
            <a:ext cx="1500198" cy="785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71604" y="928670"/>
            <a:ext cx="1500198" cy="500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156" y="130710"/>
            <a:ext cx="5542928" cy="369332"/>
          </a:xfrm>
          <a:prstGeom prst="rect">
            <a:avLst/>
          </a:prstGeom>
        </p:spPr>
        <p:txBody>
          <a:bodyPr wrap="none">
            <a:spAutoFit/>
          </a:bodyPr>
          <a:lstStyle/>
          <a:p>
            <a:r>
              <a:rPr lang="en-US" b="1" smtClean="0">
                <a:hlinkClick r:id="rId5"/>
              </a:rPr>
              <a:t>http://69.63.187.19/</a:t>
            </a:r>
            <a:r>
              <a:rPr lang="en-US" b="1" smtClean="0"/>
              <a:t>  =  </a:t>
            </a:r>
            <a:r>
              <a:rPr lang="en-US" b="1" smtClean="0">
                <a:hlinkClick r:id="rId6"/>
              </a:rPr>
              <a:t>http://www.facebook.com/</a:t>
            </a:r>
            <a:r>
              <a:rPr lang="en-US" b="1" smtClean="0"/>
              <a:t> </a:t>
            </a:r>
            <a:endParaRPr lang="en-US"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0" y="1714488"/>
            <a:ext cx="8329612" cy="4286280"/>
          </a:xfrm>
        </p:spPr>
        <p:txBody>
          <a:bodyPr rtlCol="0">
            <a:noAutofit/>
          </a:bodyPr>
          <a:lstStyle/>
          <a:p>
            <a:pPr fontAlgn="auto">
              <a:spcAft>
                <a:spcPts val="0"/>
              </a:spcAft>
              <a:defRPr/>
            </a:pPr>
            <a:r>
              <a:rPr lang="fr-FR" sz="7200" smtClean="0">
                <a:solidFill>
                  <a:schemeClr val="tx1">
                    <a:lumMod val="75000"/>
                    <a:lumOff val="25000"/>
                  </a:schemeClr>
                </a:solidFill>
              </a:rPr>
              <a:t>Susah gak sich bikin website ? </a:t>
            </a:r>
            <a:br>
              <a:rPr lang="fr-FR" sz="7200" smtClean="0">
                <a:solidFill>
                  <a:schemeClr val="tx1">
                    <a:lumMod val="75000"/>
                    <a:lumOff val="25000"/>
                  </a:schemeClr>
                </a:solidFill>
              </a:rPr>
            </a:br>
            <a:endParaRPr lang="fr-FR" sz="7200" b="1" dirty="0" smtClean="0">
              <a:solidFill>
                <a:schemeClr val="tx1">
                  <a:lumMod val="75000"/>
                  <a:lumOff val="25000"/>
                </a:schemeClr>
              </a:solidFill>
            </a:endParaRPr>
          </a:p>
        </p:txBody>
      </p:sp>
      <p:pic>
        <p:nvPicPr>
          <p:cNvPr id="20482" name="Picture 2" descr="C:\Download\sad-animated-animation-boy-smiley-emoticon-000346-design.png"/>
          <p:cNvPicPr>
            <a:picLocks noChangeAspect="1" noChangeArrowheads="1"/>
          </p:cNvPicPr>
          <p:nvPr/>
        </p:nvPicPr>
        <p:blipFill>
          <a:blip r:embed="rId3"/>
          <a:srcRect/>
          <a:stretch>
            <a:fillRect/>
          </a:stretch>
        </p:blipFill>
        <p:spPr bwMode="auto">
          <a:xfrm>
            <a:off x="5531283" y="3929066"/>
            <a:ext cx="3612717" cy="321470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Template>
  <TotalTime>743</TotalTime>
  <Words>987</Words>
  <Application>Microsoft Office PowerPoint</Application>
  <PresentationFormat>On-screen Show (4:3)</PresentationFormat>
  <Paragraphs>178</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58</vt:lpstr>
      <vt:lpstr>Membagun Website secara Offline dengan Wordpress</vt:lpstr>
      <vt:lpstr>Materi</vt:lpstr>
      <vt:lpstr>Website ?</vt:lpstr>
      <vt:lpstr>PowerPoint Presentation</vt:lpstr>
      <vt:lpstr>PowerPoint Presentation</vt:lpstr>
      <vt:lpstr>PowerPoint Presentation</vt:lpstr>
      <vt:lpstr>PowerPoint Presentation</vt:lpstr>
      <vt:lpstr>PowerPoint Presentation</vt:lpstr>
      <vt:lpstr>Susah gak sich bikin website ?  </vt:lpstr>
      <vt:lpstr>Jika itu 10 tahun yang lalu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Yang akan kita bahas :</vt:lpstr>
      <vt:lpstr>Ada pertanyaan sebelum ke materi Instalasi XAMPP ?</vt:lpstr>
      <vt:lpstr>Instalasi Webserver </vt:lpstr>
      <vt:lpstr>Instalasi Webserver XAMPP</vt:lpstr>
      <vt:lpstr>Instalasi Webserver XAMPP</vt:lpstr>
      <vt:lpstr>Instalasi Webserver XAMPP</vt:lpstr>
      <vt:lpstr>Instalasi Webserver XAMPP</vt:lpstr>
      <vt:lpstr>Instalasi Webserver XAMPP</vt:lpstr>
      <vt:lpstr>Instalasi Webserver XAMPP</vt:lpstr>
      <vt:lpstr>Instalasi Webserver XAMPP</vt:lpstr>
      <vt:lpstr>Instalasi Webserver XAMPP</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lpstr>Instalasi Wordpress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Membagun Weblog secara Offline </dc:title>
  <dc:creator>abdul rachman</dc:creator>
  <cp:lastModifiedBy>SHIRO </cp:lastModifiedBy>
  <cp:revision>93</cp:revision>
  <dcterms:created xsi:type="dcterms:W3CDTF">2009-11-19T14:19:42Z</dcterms:created>
  <dcterms:modified xsi:type="dcterms:W3CDTF">2011-10-01T23:00:59Z</dcterms:modified>
</cp:coreProperties>
</file>